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Slab" pitchFamily="2"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9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wCO88svk0tJbtsjypxIqIrmuv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5990A5-DFA0-4DB0-A77C-2CA05F5E9B90}">
  <a:tblStyle styleId="{295990A5-DFA0-4DB0-A77C-2CA05F5E9B90}" styleName="Table_0">
    <a:wholeTbl>
      <a:tcTxStyle b="off" i="off">
        <a:font>
          <a:latin typeface="Quire Sans Pro Light"/>
          <a:ea typeface="Quire Sans Pro Light"/>
          <a:cs typeface="Quire Sans Pro Light"/>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1V>
    <a:band2V>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Quire Sans Pro Light"/>
          <a:ea typeface="Quire Sans Pro Light"/>
          <a:cs typeface="Quire Sans Pro Light"/>
        </a:font>
        <a:schemeClr val="lt1"/>
      </a:tcTxStyle>
      <a:tcStyle>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varScale="1">
        <p:scale>
          <a:sx n="121" d="100"/>
          <a:sy n="121" d="100"/>
        </p:scale>
        <p:origin x="440" y="176"/>
      </p:cViewPr>
      <p:guideLst>
        <p:guide pos="3840"/>
        <p:guide orient="horz" pos="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7" name="Google Shape;1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4b58a140bc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14b58a140bc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4b58a140bc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8ac2a34a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8ac2a34ac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38ac2a34ac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38ac2a34a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38ac2a34a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38ac2a34a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8af82f85e_5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38af82f85e_5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38af82f85e_5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49e3fefe29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49e3fefe29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49e3fefe29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 name="Google Shape;2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49f02108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49f021081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49f021081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49f021081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49f0210812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149f0210812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8af82f85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138af82f85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38af82f85e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b58a140bc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4b58a140bc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14b58a140bc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ission Statement">
  <p:cSld name="Mission Statement">
    <p:spTree>
      <p:nvGrpSpPr>
        <p:cNvPr id="1" name="Shape 21"/>
        <p:cNvGrpSpPr/>
        <p:nvPr/>
      </p:nvGrpSpPr>
      <p:grpSpPr>
        <a:xfrm>
          <a:off x="0" y="0"/>
          <a:ext cx="0" cy="0"/>
          <a:chOff x="0" y="0"/>
          <a:chExt cx="0" cy="0"/>
        </a:xfrm>
      </p:grpSpPr>
      <p:pic>
        <p:nvPicPr>
          <p:cNvPr id="22" name="Google Shape;22;p17" descr="Photo of palm tree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23" name="Google Shape;23;p17"/>
          <p:cNvSpPr/>
          <p:nvPr/>
        </p:nvSpPr>
        <p:spPr>
          <a:xfrm>
            <a:off x="915924" y="777240"/>
            <a:ext cx="10360152" cy="5303520"/>
          </a:xfrm>
          <a:prstGeom prst="rect">
            <a:avLst/>
          </a:prstGeom>
          <a:solidFill>
            <a:schemeClr val="accent5">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17"/>
          <p:cNvSpPr>
            <a:spLocks noGrp="1"/>
          </p:cNvSpPr>
          <p:nvPr>
            <p:ph type="pic" idx="2"/>
          </p:nvPr>
        </p:nvSpPr>
        <p:spPr>
          <a:xfrm>
            <a:off x="6099048" y="777240"/>
            <a:ext cx="5184648" cy="5303520"/>
          </a:xfrm>
          <a:prstGeom prst="rect">
            <a:avLst/>
          </a:prstGeom>
          <a:solidFill>
            <a:schemeClr val="accent4"/>
          </a:solidFill>
          <a:ln>
            <a:noFill/>
          </a:ln>
        </p:spPr>
      </p:sp>
      <p:sp>
        <p:nvSpPr>
          <p:cNvPr id="25" name="Google Shape;25;p17"/>
          <p:cNvSpPr txBox="1">
            <a:spLocks noGrp="1"/>
          </p:cNvSpPr>
          <p:nvPr>
            <p:ph type="title"/>
          </p:nvPr>
        </p:nvSpPr>
        <p:spPr>
          <a:xfrm>
            <a:off x="1463040" y="1828800"/>
            <a:ext cx="4087368" cy="84124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7"/>
          <p:cNvSpPr txBox="1">
            <a:spLocks noGrp="1"/>
          </p:cNvSpPr>
          <p:nvPr>
            <p:ph type="body" idx="1"/>
          </p:nvPr>
        </p:nvSpPr>
        <p:spPr>
          <a:xfrm>
            <a:off x="1463040" y="2799983"/>
            <a:ext cx="4087368" cy="2203704"/>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6"/>
          <p:cNvSpPr txBox="1">
            <a:spLocks noGrp="1"/>
          </p:cNvSpPr>
          <p:nvPr>
            <p:ph type="body" idx="1"/>
          </p:nvPr>
        </p:nvSpPr>
        <p:spPr>
          <a:xfrm>
            <a:off x="838200" y="1536192"/>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isk and rewards">
  <p:cSld name="Risk and rewards">
    <p:spTree>
      <p:nvGrpSpPr>
        <p:cNvPr id="1" name="Shape 145"/>
        <p:cNvGrpSpPr/>
        <p:nvPr/>
      </p:nvGrpSpPr>
      <p:grpSpPr>
        <a:xfrm>
          <a:off x="0" y="0"/>
          <a:ext cx="0" cy="0"/>
          <a:chOff x="0" y="0"/>
          <a:chExt cx="0" cy="0"/>
        </a:xfrm>
      </p:grpSpPr>
      <p:pic>
        <p:nvPicPr>
          <p:cNvPr id="146" name="Google Shape;146;p27" descr="Photo of palm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147" name="Google Shape;147;p27"/>
          <p:cNvSpPr/>
          <p:nvPr/>
        </p:nvSpPr>
        <p:spPr>
          <a:xfrm>
            <a:off x="914400" y="777240"/>
            <a:ext cx="10361676"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8" name="Google Shape;148;p27"/>
          <p:cNvSpPr txBox="1">
            <a:spLocks noGrp="1"/>
          </p:cNvSpPr>
          <p:nvPr>
            <p:ph type="title"/>
          </p:nvPr>
        </p:nvSpPr>
        <p:spPr>
          <a:xfrm>
            <a:off x="1600200" y="1371600"/>
            <a:ext cx="5057774" cy="64008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7"/>
          <p:cNvSpPr>
            <a:spLocks noGrp="1"/>
          </p:cNvSpPr>
          <p:nvPr>
            <p:ph type="pic" idx="2"/>
          </p:nvPr>
        </p:nvSpPr>
        <p:spPr>
          <a:xfrm>
            <a:off x="1709928" y="2105025"/>
            <a:ext cx="4178808" cy="3383280"/>
          </a:xfrm>
          <a:prstGeom prst="rect">
            <a:avLst/>
          </a:prstGeom>
          <a:solidFill>
            <a:schemeClr val="accent4"/>
          </a:solidFill>
          <a:ln>
            <a:noFill/>
          </a:ln>
        </p:spPr>
      </p:sp>
      <p:sp>
        <p:nvSpPr>
          <p:cNvPr id="150" name="Google Shape;150;p27"/>
          <p:cNvSpPr txBox="1">
            <a:spLocks noGrp="1"/>
          </p:cNvSpPr>
          <p:nvPr>
            <p:ph type="body" idx="1"/>
          </p:nvPr>
        </p:nvSpPr>
        <p:spPr>
          <a:xfrm>
            <a:off x="6254496" y="2103120"/>
            <a:ext cx="2185416"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1" name="Google Shape;151;p27"/>
          <p:cNvSpPr txBox="1">
            <a:spLocks noGrp="1"/>
          </p:cNvSpPr>
          <p:nvPr>
            <p:ph type="body" idx="3"/>
          </p:nvPr>
        </p:nvSpPr>
        <p:spPr>
          <a:xfrm>
            <a:off x="6254496" y="2569464"/>
            <a:ext cx="2185416" cy="291693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7"/>
          <p:cNvSpPr txBox="1">
            <a:spLocks noGrp="1"/>
          </p:cNvSpPr>
          <p:nvPr>
            <p:ph type="body" idx="4"/>
          </p:nvPr>
        </p:nvSpPr>
        <p:spPr>
          <a:xfrm>
            <a:off x="8714232" y="2103120"/>
            <a:ext cx="2185416"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27"/>
          <p:cNvSpPr txBox="1">
            <a:spLocks noGrp="1"/>
          </p:cNvSpPr>
          <p:nvPr>
            <p:ph type="body" idx="5"/>
          </p:nvPr>
        </p:nvSpPr>
        <p:spPr>
          <a:xfrm>
            <a:off x="8714232" y="2569464"/>
            <a:ext cx="2185416" cy="291693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rial"/>
                <a:ea typeface="Arial"/>
                <a:cs typeface="Arial"/>
                <a:sym typeface="Arial"/>
              </a:defRPr>
            </a:lvl1pPr>
            <a:lvl2pPr marL="0" lvl="1" indent="0" algn="r">
              <a:spcBef>
                <a:spcPts val="0"/>
              </a:spcBef>
              <a:buNone/>
              <a:defRPr sz="1000" b="0" i="0" u="none" strike="noStrike" cap="none">
                <a:solidFill>
                  <a:schemeClr val="lt1"/>
                </a:solidFill>
                <a:latin typeface="Arial"/>
                <a:ea typeface="Arial"/>
                <a:cs typeface="Arial"/>
                <a:sym typeface="Arial"/>
              </a:defRPr>
            </a:lvl2pPr>
            <a:lvl3pPr marL="0" lvl="2" indent="0" algn="r">
              <a:spcBef>
                <a:spcPts val="0"/>
              </a:spcBef>
              <a:buNone/>
              <a:defRPr sz="1000" b="0" i="0" u="none" strike="noStrike" cap="none">
                <a:solidFill>
                  <a:schemeClr val="lt1"/>
                </a:solidFill>
                <a:latin typeface="Arial"/>
                <a:ea typeface="Arial"/>
                <a:cs typeface="Arial"/>
                <a:sym typeface="Arial"/>
              </a:defRPr>
            </a:lvl3pPr>
            <a:lvl4pPr marL="0" lvl="3" indent="0" algn="r">
              <a:spcBef>
                <a:spcPts val="0"/>
              </a:spcBef>
              <a:buNone/>
              <a:defRPr sz="1000" b="0" i="0" u="none" strike="noStrike" cap="none">
                <a:solidFill>
                  <a:schemeClr val="lt1"/>
                </a:solidFill>
                <a:latin typeface="Arial"/>
                <a:ea typeface="Arial"/>
                <a:cs typeface="Arial"/>
                <a:sym typeface="Arial"/>
              </a:defRPr>
            </a:lvl4pPr>
            <a:lvl5pPr marL="0" lvl="4" indent="0" algn="r">
              <a:spcBef>
                <a:spcPts val="0"/>
              </a:spcBef>
              <a:buNone/>
              <a:defRPr sz="1000" b="0" i="0" u="none" strike="noStrike" cap="none">
                <a:solidFill>
                  <a:schemeClr val="lt1"/>
                </a:solidFill>
                <a:latin typeface="Arial"/>
                <a:ea typeface="Arial"/>
                <a:cs typeface="Arial"/>
                <a:sym typeface="Arial"/>
              </a:defRPr>
            </a:lvl5pPr>
            <a:lvl6pPr marL="0" lvl="5" indent="0" algn="r">
              <a:spcBef>
                <a:spcPts val="0"/>
              </a:spcBef>
              <a:buNone/>
              <a:defRPr sz="1000" b="0" i="0" u="none" strike="noStrike" cap="none">
                <a:solidFill>
                  <a:schemeClr val="lt1"/>
                </a:solidFill>
                <a:latin typeface="Arial"/>
                <a:ea typeface="Arial"/>
                <a:cs typeface="Arial"/>
                <a:sym typeface="Arial"/>
              </a:defRPr>
            </a:lvl6pPr>
            <a:lvl7pPr marL="0" lvl="6" indent="0" algn="r">
              <a:spcBef>
                <a:spcPts val="0"/>
              </a:spcBef>
              <a:buNone/>
              <a:defRPr sz="1000" b="0" i="0" u="none" strike="noStrike" cap="none">
                <a:solidFill>
                  <a:schemeClr val="lt1"/>
                </a:solidFill>
                <a:latin typeface="Arial"/>
                <a:ea typeface="Arial"/>
                <a:cs typeface="Arial"/>
                <a:sym typeface="Arial"/>
              </a:defRPr>
            </a:lvl7pPr>
            <a:lvl8pPr marL="0" lvl="7" indent="0" algn="r">
              <a:spcBef>
                <a:spcPts val="0"/>
              </a:spcBef>
              <a:buNone/>
              <a:defRPr sz="1000" b="0" i="0" u="none" strike="noStrike" cap="none">
                <a:solidFill>
                  <a:schemeClr val="lt1"/>
                </a:solidFill>
                <a:latin typeface="Arial"/>
                <a:ea typeface="Arial"/>
                <a:cs typeface="Arial"/>
                <a:sym typeface="Arial"/>
              </a:defRPr>
            </a:lvl8pPr>
            <a:lvl9pPr marL="0" lvl="8" indent="0" algn="r">
              <a:spcBef>
                <a:spcPts val="0"/>
              </a:spcBef>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p:cSld name="key">
    <p:spTree>
      <p:nvGrpSpPr>
        <p:cNvPr id="1" name="Shape 157"/>
        <p:cNvGrpSpPr/>
        <p:nvPr/>
      </p:nvGrpSpPr>
      <p:grpSpPr>
        <a:xfrm>
          <a:off x="0" y="0"/>
          <a:ext cx="0" cy="0"/>
          <a:chOff x="0" y="0"/>
          <a:chExt cx="0" cy="0"/>
        </a:xfrm>
      </p:grpSpPr>
      <p:pic>
        <p:nvPicPr>
          <p:cNvPr id="158" name="Google Shape;158;p28" descr="photo of laptop keyboard bordered by 2 palm leave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159" name="Google Shape;159;p28"/>
          <p:cNvSpPr/>
          <p:nvPr/>
        </p:nvSpPr>
        <p:spPr>
          <a:xfrm>
            <a:off x="915924" y="777240"/>
            <a:ext cx="10360152"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 name="Google Shape;160;p28"/>
          <p:cNvSpPr txBox="1">
            <a:spLocks noGrp="1"/>
          </p:cNvSpPr>
          <p:nvPr>
            <p:ph type="title"/>
          </p:nvPr>
        </p:nvSpPr>
        <p:spPr>
          <a:xfrm>
            <a:off x="1271016" y="1929383"/>
            <a:ext cx="4480560" cy="64008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8"/>
          <p:cNvSpPr txBox="1">
            <a:spLocks noGrp="1"/>
          </p:cNvSpPr>
          <p:nvPr>
            <p:ph type="body" idx="1"/>
          </p:nvPr>
        </p:nvSpPr>
        <p:spPr>
          <a:xfrm>
            <a:off x="1298448" y="2871216"/>
            <a:ext cx="2066544"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28"/>
          <p:cNvSpPr txBox="1">
            <a:spLocks noGrp="1"/>
          </p:cNvSpPr>
          <p:nvPr>
            <p:ph type="body" idx="2"/>
          </p:nvPr>
        </p:nvSpPr>
        <p:spPr>
          <a:xfrm>
            <a:off x="1298448" y="3337560"/>
            <a:ext cx="2066544" cy="228600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8"/>
          <p:cNvSpPr txBox="1">
            <a:spLocks noGrp="1"/>
          </p:cNvSpPr>
          <p:nvPr>
            <p:ph type="body" idx="3"/>
          </p:nvPr>
        </p:nvSpPr>
        <p:spPr>
          <a:xfrm>
            <a:off x="3685032" y="2871216"/>
            <a:ext cx="2066544" cy="36576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AE4627"/>
              </a:buClr>
              <a:buSzPts val="1800"/>
              <a:buNone/>
              <a:defRPr sz="1800" b="0">
                <a:solidFill>
                  <a:srgbClr val="AE4627"/>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4" name="Google Shape;164;p28"/>
          <p:cNvSpPr txBox="1">
            <a:spLocks noGrp="1"/>
          </p:cNvSpPr>
          <p:nvPr>
            <p:ph type="body" idx="4"/>
          </p:nvPr>
        </p:nvSpPr>
        <p:spPr>
          <a:xfrm>
            <a:off x="3685032" y="3337560"/>
            <a:ext cx="2066544" cy="2286000"/>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400"/>
              <a:buNone/>
              <a:defRPr sz="1400"/>
            </a:lvl3pPr>
            <a:lvl4pPr marL="1828800" lvl="3" indent="-228600" algn="l">
              <a:lnSpc>
                <a:spcPct val="90000"/>
              </a:lnSpc>
              <a:spcBef>
                <a:spcPts val="500"/>
              </a:spcBef>
              <a:spcAft>
                <a:spcPts val="0"/>
              </a:spcAft>
              <a:buClr>
                <a:schemeClr val="dk1"/>
              </a:buClr>
              <a:buSzPts val="1400"/>
              <a:buNone/>
              <a:defRPr sz="1400"/>
            </a:lvl4pPr>
            <a:lvl5pPr marL="2286000" lvl="4" indent="-228600" algn="l">
              <a:lnSpc>
                <a:spcPct val="9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8"/>
          <p:cNvSpPr>
            <a:spLocks noGrp="1"/>
          </p:cNvSpPr>
          <p:nvPr>
            <p:ph type="pic" idx="5"/>
          </p:nvPr>
        </p:nvSpPr>
        <p:spPr>
          <a:xfrm>
            <a:off x="6208776" y="1289304"/>
            <a:ext cx="4572000" cy="4334256"/>
          </a:xfrm>
          <a:prstGeom prst="rect">
            <a:avLst/>
          </a:prstGeom>
          <a:solidFill>
            <a:schemeClr val="accent4"/>
          </a:solidFill>
          <a:ln>
            <a:noFill/>
          </a:ln>
        </p:spPr>
      </p:sp>
      <p:sp>
        <p:nvSpPr>
          <p:cNvPr id="166" name="Google Shape;16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rial"/>
                <a:ea typeface="Arial"/>
                <a:cs typeface="Arial"/>
                <a:sym typeface="Arial"/>
              </a:defRPr>
            </a:lvl1pPr>
            <a:lvl2pPr marL="0" lvl="1" indent="0" algn="r">
              <a:spcBef>
                <a:spcPts val="0"/>
              </a:spcBef>
              <a:buNone/>
              <a:defRPr sz="1000" b="0" i="0" u="none" strike="noStrike" cap="none">
                <a:solidFill>
                  <a:schemeClr val="lt1"/>
                </a:solidFill>
                <a:latin typeface="Arial"/>
                <a:ea typeface="Arial"/>
                <a:cs typeface="Arial"/>
                <a:sym typeface="Arial"/>
              </a:defRPr>
            </a:lvl2pPr>
            <a:lvl3pPr marL="0" lvl="2" indent="0" algn="r">
              <a:spcBef>
                <a:spcPts val="0"/>
              </a:spcBef>
              <a:buNone/>
              <a:defRPr sz="1000" b="0" i="0" u="none" strike="noStrike" cap="none">
                <a:solidFill>
                  <a:schemeClr val="lt1"/>
                </a:solidFill>
                <a:latin typeface="Arial"/>
                <a:ea typeface="Arial"/>
                <a:cs typeface="Arial"/>
                <a:sym typeface="Arial"/>
              </a:defRPr>
            </a:lvl3pPr>
            <a:lvl4pPr marL="0" lvl="3" indent="0" algn="r">
              <a:spcBef>
                <a:spcPts val="0"/>
              </a:spcBef>
              <a:buNone/>
              <a:defRPr sz="1000" b="0" i="0" u="none" strike="noStrike" cap="none">
                <a:solidFill>
                  <a:schemeClr val="lt1"/>
                </a:solidFill>
                <a:latin typeface="Arial"/>
                <a:ea typeface="Arial"/>
                <a:cs typeface="Arial"/>
                <a:sym typeface="Arial"/>
              </a:defRPr>
            </a:lvl4pPr>
            <a:lvl5pPr marL="0" lvl="4" indent="0" algn="r">
              <a:spcBef>
                <a:spcPts val="0"/>
              </a:spcBef>
              <a:buNone/>
              <a:defRPr sz="1000" b="0" i="0" u="none" strike="noStrike" cap="none">
                <a:solidFill>
                  <a:schemeClr val="lt1"/>
                </a:solidFill>
                <a:latin typeface="Arial"/>
                <a:ea typeface="Arial"/>
                <a:cs typeface="Arial"/>
                <a:sym typeface="Arial"/>
              </a:defRPr>
            </a:lvl5pPr>
            <a:lvl6pPr marL="0" lvl="5" indent="0" algn="r">
              <a:spcBef>
                <a:spcPts val="0"/>
              </a:spcBef>
              <a:buNone/>
              <a:defRPr sz="1000" b="0" i="0" u="none" strike="noStrike" cap="none">
                <a:solidFill>
                  <a:schemeClr val="lt1"/>
                </a:solidFill>
                <a:latin typeface="Arial"/>
                <a:ea typeface="Arial"/>
                <a:cs typeface="Arial"/>
                <a:sym typeface="Arial"/>
              </a:defRPr>
            </a:lvl6pPr>
            <a:lvl7pPr marL="0" lvl="6" indent="0" algn="r">
              <a:spcBef>
                <a:spcPts val="0"/>
              </a:spcBef>
              <a:buNone/>
              <a:defRPr sz="1000" b="0" i="0" u="none" strike="noStrike" cap="none">
                <a:solidFill>
                  <a:schemeClr val="lt1"/>
                </a:solidFill>
                <a:latin typeface="Arial"/>
                <a:ea typeface="Arial"/>
                <a:cs typeface="Arial"/>
                <a:sym typeface="Arial"/>
              </a:defRPr>
            </a:lvl7pPr>
            <a:lvl8pPr marL="0" lvl="7" indent="0" algn="r">
              <a:spcBef>
                <a:spcPts val="0"/>
              </a:spcBef>
              <a:buNone/>
              <a:defRPr sz="1000" b="0" i="0" u="none" strike="noStrike" cap="none">
                <a:solidFill>
                  <a:schemeClr val="lt1"/>
                </a:solidFill>
                <a:latin typeface="Arial"/>
                <a:ea typeface="Arial"/>
                <a:cs typeface="Arial"/>
                <a:sym typeface="Arial"/>
              </a:defRPr>
            </a:lvl8pPr>
            <a:lvl9pPr marL="0" lvl="8" indent="0" algn="r">
              <a:spcBef>
                <a:spcPts val="0"/>
              </a:spcBef>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concepts">
  <p:cSld name="Key concepts">
    <p:spTree>
      <p:nvGrpSpPr>
        <p:cNvPr id="1" name="Shape 177"/>
        <p:cNvGrpSpPr/>
        <p:nvPr/>
      </p:nvGrpSpPr>
      <p:grpSpPr>
        <a:xfrm>
          <a:off x="0" y="0"/>
          <a:ext cx="0" cy="0"/>
          <a:chOff x="0" y="0"/>
          <a:chExt cx="0" cy="0"/>
        </a:xfrm>
      </p:grpSpPr>
      <p:sp>
        <p:nvSpPr>
          <p:cNvPr id="178" name="Google Shape;178;p30"/>
          <p:cNvSpPr>
            <a:spLocks noGrp="1"/>
          </p:cNvSpPr>
          <p:nvPr>
            <p:ph type="pic" idx="2"/>
          </p:nvPr>
        </p:nvSpPr>
        <p:spPr>
          <a:xfrm>
            <a:off x="1524" y="0"/>
            <a:ext cx="12188952" cy="6858000"/>
          </a:xfrm>
          <a:prstGeom prst="rect">
            <a:avLst/>
          </a:prstGeom>
          <a:solidFill>
            <a:schemeClr val="lt1"/>
          </a:solidFill>
          <a:ln>
            <a:noFill/>
          </a:ln>
        </p:spPr>
      </p:sp>
      <p:sp>
        <p:nvSpPr>
          <p:cNvPr id="179" name="Google Shape;179;p30"/>
          <p:cNvSpPr txBox="1">
            <a:spLocks noGrp="1"/>
          </p:cNvSpPr>
          <p:nvPr>
            <p:ph type="title"/>
          </p:nvPr>
        </p:nvSpPr>
        <p:spPr>
          <a:xfrm>
            <a:off x="1184910" y="1878096"/>
            <a:ext cx="4572000" cy="93920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30"/>
          <p:cNvSpPr txBox="1">
            <a:spLocks noGrp="1"/>
          </p:cNvSpPr>
          <p:nvPr>
            <p:ph type="body" idx="1"/>
          </p:nvPr>
        </p:nvSpPr>
        <p:spPr>
          <a:xfrm>
            <a:off x="1184910" y="3184149"/>
            <a:ext cx="45720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0"/>
          <p:cNvSpPr txBox="1">
            <a:spLocks noGrp="1"/>
          </p:cNvSpPr>
          <p:nvPr>
            <p:ph type="body" idx="3"/>
          </p:nvPr>
        </p:nvSpPr>
        <p:spPr>
          <a:xfrm>
            <a:off x="1184910" y="2888594"/>
            <a:ext cx="45720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30"/>
          <p:cNvSpPr txBox="1">
            <a:spLocks noGrp="1"/>
          </p:cNvSpPr>
          <p:nvPr>
            <p:ph type="body" idx="4"/>
          </p:nvPr>
        </p:nvSpPr>
        <p:spPr>
          <a:xfrm>
            <a:off x="1184910" y="4340145"/>
            <a:ext cx="45720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0"/>
          <p:cNvSpPr txBox="1">
            <a:spLocks noGrp="1"/>
          </p:cNvSpPr>
          <p:nvPr>
            <p:ph type="body" idx="5"/>
          </p:nvPr>
        </p:nvSpPr>
        <p:spPr>
          <a:xfrm>
            <a:off x="1184910" y="4044590"/>
            <a:ext cx="45720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chemeClr val="accent2"/>
              </a:buClr>
              <a:buSzPts val="1800"/>
              <a:buNone/>
              <a:defRPr sz="1800">
                <a:solidFill>
                  <a:schemeClr val="accent2"/>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30"/>
        <p:cNvGrpSpPr/>
        <p:nvPr/>
      </p:nvGrpSpPr>
      <p:grpSpPr>
        <a:xfrm>
          <a:off x="0" y="0"/>
          <a:ext cx="0" cy="0"/>
          <a:chOff x="0" y="0"/>
          <a:chExt cx="0" cy="0"/>
        </a:xfrm>
      </p:grpSpPr>
      <p:pic>
        <p:nvPicPr>
          <p:cNvPr id="31" name="Google Shape;31;p18"/>
          <p:cNvPicPr preferRelativeResize="0"/>
          <p:nvPr/>
        </p:nvPicPr>
        <p:blipFill rotWithShape="1">
          <a:blip r:embed="rId2">
            <a:alphaModFix amt="44000"/>
          </a:blip>
          <a:srcRect/>
          <a:stretch/>
        </p:blipFill>
        <p:spPr>
          <a:xfrm rot="10800000">
            <a:off x="1588" y="0"/>
            <a:ext cx="12188825" cy="6858000"/>
          </a:xfrm>
          <a:prstGeom prst="rect">
            <a:avLst/>
          </a:prstGeom>
          <a:solidFill>
            <a:schemeClr val="accent1"/>
          </a:solidFill>
          <a:ln>
            <a:noFill/>
          </a:ln>
        </p:spPr>
      </p:pic>
      <p:sp>
        <p:nvSpPr>
          <p:cNvPr id="32" name="Google Shape;32;p18"/>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8"/>
          <p:cNvSpPr>
            <a:spLocks noGrp="1"/>
          </p:cNvSpPr>
          <p:nvPr>
            <p:ph type="pic" idx="2"/>
          </p:nvPr>
        </p:nvSpPr>
        <p:spPr>
          <a:xfrm>
            <a:off x="83820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34" name="Google Shape;34;p18"/>
          <p:cNvSpPr txBox="1">
            <a:spLocks noGrp="1"/>
          </p:cNvSpPr>
          <p:nvPr>
            <p:ph type="body" idx="1"/>
          </p:nvPr>
        </p:nvSpPr>
        <p:spPr>
          <a:xfrm>
            <a:off x="838200"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8"/>
          <p:cNvSpPr txBox="1">
            <a:spLocks noGrp="1"/>
          </p:cNvSpPr>
          <p:nvPr>
            <p:ph type="body" idx="3"/>
          </p:nvPr>
        </p:nvSpPr>
        <p:spPr>
          <a:xfrm>
            <a:off x="837882"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a:spLocks noGrp="1"/>
          </p:cNvSpPr>
          <p:nvPr>
            <p:ph type="pic" idx="4"/>
          </p:nvPr>
        </p:nvSpPr>
        <p:spPr>
          <a:xfrm>
            <a:off x="364236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37" name="Google Shape;37;p18"/>
          <p:cNvSpPr txBox="1">
            <a:spLocks noGrp="1"/>
          </p:cNvSpPr>
          <p:nvPr>
            <p:ph type="body" idx="5"/>
          </p:nvPr>
        </p:nvSpPr>
        <p:spPr>
          <a:xfrm>
            <a:off x="3642678"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8"/>
          <p:cNvSpPr txBox="1">
            <a:spLocks noGrp="1"/>
          </p:cNvSpPr>
          <p:nvPr>
            <p:ph type="body" idx="6"/>
          </p:nvPr>
        </p:nvSpPr>
        <p:spPr>
          <a:xfrm>
            <a:off x="3642360"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8"/>
          <p:cNvSpPr>
            <a:spLocks noGrp="1"/>
          </p:cNvSpPr>
          <p:nvPr>
            <p:ph type="pic" idx="7"/>
          </p:nvPr>
        </p:nvSpPr>
        <p:spPr>
          <a:xfrm>
            <a:off x="644652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40" name="Google Shape;40;p18"/>
          <p:cNvSpPr txBox="1">
            <a:spLocks noGrp="1"/>
          </p:cNvSpPr>
          <p:nvPr>
            <p:ph type="body" idx="8"/>
          </p:nvPr>
        </p:nvSpPr>
        <p:spPr>
          <a:xfrm>
            <a:off x="6446204"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body" idx="9"/>
          </p:nvPr>
        </p:nvSpPr>
        <p:spPr>
          <a:xfrm>
            <a:off x="6445886"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a:spLocks noGrp="1"/>
          </p:cNvSpPr>
          <p:nvPr>
            <p:ph type="pic" idx="13"/>
          </p:nvPr>
        </p:nvSpPr>
        <p:spPr>
          <a:xfrm>
            <a:off x="9250680" y="1975104"/>
            <a:ext cx="2103120" cy="3017520"/>
          </a:xfrm>
          <a:prstGeom prst="rect">
            <a:avLst/>
          </a:prstGeom>
          <a:solidFill>
            <a:schemeClr val="accent4"/>
          </a:solidFill>
          <a:ln w="88900" cap="flat" cmpd="sng">
            <a:solidFill>
              <a:schemeClr val="lt1"/>
            </a:solidFill>
            <a:prstDash val="solid"/>
            <a:miter lim="800000"/>
            <a:headEnd type="none" w="sm" len="sm"/>
            <a:tailEnd type="none" w="sm" len="sm"/>
          </a:ln>
          <a:effectLst>
            <a:outerShdw blurRad="127000" dist="38100" dir="2700000" algn="ctr" rotWithShape="0">
              <a:schemeClr val="dk1">
                <a:alpha val="40000"/>
              </a:schemeClr>
            </a:outerShdw>
          </a:effectLst>
        </p:spPr>
      </p:sp>
      <p:sp>
        <p:nvSpPr>
          <p:cNvPr id="43" name="Google Shape;43;p18"/>
          <p:cNvSpPr txBox="1">
            <a:spLocks noGrp="1"/>
          </p:cNvSpPr>
          <p:nvPr>
            <p:ph type="body" idx="14"/>
          </p:nvPr>
        </p:nvSpPr>
        <p:spPr>
          <a:xfrm>
            <a:off x="9249412" y="5249545"/>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body" idx="15"/>
          </p:nvPr>
        </p:nvSpPr>
        <p:spPr>
          <a:xfrm>
            <a:off x="9249094" y="5538152"/>
            <a:ext cx="2103438" cy="27432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600"/>
              <a:buNone/>
              <a:defRPr sz="1600"/>
            </a:lvl3pPr>
            <a:lvl4pPr marL="1828800" lvl="3" indent="-228600" algn="l">
              <a:lnSpc>
                <a:spcPct val="90000"/>
              </a:lnSpc>
              <a:spcBef>
                <a:spcPts val="500"/>
              </a:spcBef>
              <a:spcAft>
                <a:spcPts val="0"/>
              </a:spcAft>
              <a:buClr>
                <a:schemeClr val="dk1"/>
              </a:buClr>
              <a:buSzPts val="1600"/>
              <a:buNone/>
              <a:defRPr sz="1600"/>
            </a:lvl4pPr>
            <a:lvl5pPr marL="2286000" lvl="4" indent="-228600" algn="l">
              <a:lnSpc>
                <a:spcPct val="900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Org chart">
  <p:cSld name="4_Org chart">
    <p:spTree>
      <p:nvGrpSpPr>
        <p:cNvPr id="1" name="Shape 48"/>
        <p:cNvGrpSpPr/>
        <p:nvPr/>
      </p:nvGrpSpPr>
      <p:grpSpPr>
        <a:xfrm>
          <a:off x="0" y="0"/>
          <a:ext cx="0" cy="0"/>
          <a:chOff x="0" y="0"/>
          <a:chExt cx="0" cy="0"/>
        </a:xfrm>
      </p:grpSpPr>
      <p:pic>
        <p:nvPicPr>
          <p:cNvPr id="49" name="Google Shape;49;p19"/>
          <p:cNvPicPr preferRelativeResize="0"/>
          <p:nvPr/>
        </p:nvPicPr>
        <p:blipFill rotWithShape="1">
          <a:blip r:embed="rId2">
            <a:alphaModFix/>
          </a:blip>
          <a:srcRect t="7802" b="7802"/>
          <a:stretch/>
        </p:blipFill>
        <p:spPr>
          <a:xfrm>
            <a:off x="0" y="0"/>
            <a:ext cx="12188952" cy="6858000"/>
          </a:xfrm>
          <a:prstGeom prst="rect">
            <a:avLst/>
          </a:prstGeom>
          <a:noFill/>
          <a:ln>
            <a:noFill/>
          </a:ln>
        </p:spPr>
      </p:pic>
      <p:sp>
        <p:nvSpPr>
          <p:cNvPr id="50" name="Google Shape;50;p19"/>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19"/>
          <p:cNvSpPr>
            <a:spLocks noGrp="1"/>
          </p:cNvSpPr>
          <p:nvPr>
            <p:ph type="dgm" idx="2"/>
          </p:nvPr>
        </p:nvSpPr>
        <p:spPr>
          <a:xfrm>
            <a:off x="1088136" y="2039112"/>
            <a:ext cx="10515600" cy="396081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rket Summary">
  <p:cSld name="Market Summary">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57" name="Google Shape;57;p20"/>
          <p:cNvSpPr/>
          <p:nvPr/>
        </p:nvSpPr>
        <p:spPr>
          <a:xfrm>
            <a:off x="915924" y="777240"/>
            <a:ext cx="10360152"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8" name="Google Shape;58;p20"/>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135331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0"/>
          <p:cNvSpPr txBox="1">
            <a:spLocks noGrp="1"/>
          </p:cNvSpPr>
          <p:nvPr>
            <p:ph type="body" idx="2"/>
          </p:nvPr>
        </p:nvSpPr>
        <p:spPr>
          <a:xfrm>
            <a:off x="475945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0"/>
          <p:cNvSpPr txBox="1">
            <a:spLocks noGrp="1"/>
          </p:cNvSpPr>
          <p:nvPr>
            <p:ph type="body" idx="3"/>
          </p:nvPr>
        </p:nvSpPr>
        <p:spPr>
          <a:xfrm>
            <a:off x="8165592" y="3548340"/>
            <a:ext cx="2743200" cy="2286000"/>
          </a:xfrm>
          <a:prstGeom prst="rect">
            <a:avLst/>
          </a:prstGeom>
          <a:noFill/>
          <a:ln>
            <a:noFill/>
          </a:ln>
        </p:spPr>
        <p:txBody>
          <a:bodyPr spcFirstLastPara="1" wrap="square" lIns="91425" tIns="45700" rIns="91425" bIns="45700" anchor="t" anchorCtr="0">
            <a:normAutofit/>
          </a:bodyPr>
          <a:lstStyle>
            <a:lvl1pPr marL="457200" lvl="0" indent="-228600" algn="ctr">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Opportunities">
  <p:cSld name="6_Opportunities">
    <p:spTree>
      <p:nvGrpSpPr>
        <p:cNvPr id="1" name="Shape 65"/>
        <p:cNvGrpSpPr/>
        <p:nvPr/>
      </p:nvGrpSpPr>
      <p:grpSpPr>
        <a:xfrm>
          <a:off x="0" y="0"/>
          <a:ext cx="0" cy="0"/>
          <a:chOff x="0" y="0"/>
          <a:chExt cx="0" cy="0"/>
        </a:xfrm>
      </p:grpSpPr>
      <p:pic>
        <p:nvPicPr>
          <p:cNvPr id="66" name="Google Shape;66;p21" descr="close up photo of plants&#10;"/>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67" name="Google Shape;67;p21"/>
          <p:cNvSpPr/>
          <p:nvPr/>
        </p:nvSpPr>
        <p:spPr>
          <a:xfrm>
            <a:off x="915924" y="777240"/>
            <a:ext cx="10360152" cy="530352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 name="Google Shape;68;p21"/>
          <p:cNvSpPr txBox="1">
            <a:spLocks noGrp="1"/>
          </p:cNvSpPr>
          <p:nvPr>
            <p:ph type="title"/>
          </p:nvPr>
        </p:nvSpPr>
        <p:spPr>
          <a:xfrm>
            <a:off x="1066800" y="1500288"/>
            <a:ext cx="10058400" cy="56526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txBox="1">
            <a:spLocks noGrp="1"/>
          </p:cNvSpPr>
          <p:nvPr>
            <p:ph type="body" idx="1"/>
          </p:nvPr>
        </p:nvSpPr>
        <p:spPr>
          <a:xfrm>
            <a:off x="1657183" y="2411516"/>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1"/>
          <p:cNvSpPr txBox="1">
            <a:spLocks noGrp="1"/>
          </p:cNvSpPr>
          <p:nvPr>
            <p:ph type="body" idx="2"/>
          </p:nvPr>
        </p:nvSpPr>
        <p:spPr>
          <a:xfrm>
            <a:off x="1657183" y="2707071"/>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body" idx="3"/>
          </p:nvPr>
        </p:nvSpPr>
        <p:spPr>
          <a:xfrm>
            <a:off x="1657183" y="3567512"/>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1"/>
          <p:cNvSpPr txBox="1">
            <a:spLocks noGrp="1"/>
          </p:cNvSpPr>
          <p:nvPr>
            <p:ph type="body" idx="4"/>
          </p:nvPr>
        </p:nvSpPr>
        <p:spPr>
          <a:xfrm>
            <a:off x="1657183" y="3863067"/>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1"/>
          <p:cNvSpPr txBox="1">
            <a:spLocks noGrp="1"/>
          </p:cNvSpPr>
          <p:nvPr>
            <p:ph type="body" idx="5"/>
          </p:nvPr>
        </p:nvSpPr>
        <p:spPr>
          <a:xfrm>
            <a:off x="1657183" y="4737597"/>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1"/>
          <p:cNvSpPr txBox="1">
            <a:spLocks noGrp="1"/>
          </p:cNvSpPr>
          <p:nvPr>
            <p:ph type="body" idx="6"/>
          </p:nvPr>
        </p:nvSpPr>
        <p:spPr>
          <a:xfrm>
            <a:off x="1657183" y="5033152"/>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body" idx="7"/>
          </p:nvPr>
        </p:nvSpPr>
        <p:spPr>
          <a:xfrm>
            <a:off x="6404811" y="2411516"/>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1"/>
          <p:cNvSpPr txBox="1">
            <a:spLocks noGrp="1"/>
          </p:cNvSpPr>
          <p:nvPr>
            <p:ph type="body" idx="8"/>
          </p:nvPr>
        </p:nvSpPr>
        <p:spPr>
          <a:xfrm>
            <a:off x="6404811" y="2707071"/>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body" idx="9"/>
          </p:nvPr>
        </p:nvSpPr>
        <p:spPr>
          <a:xfrm>
            <a:off x="6404811" y="3570539"/>
            <a:ext cx="411480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2222"/>
              </a:lnSpc>
              <a:spcBef>
                <a:spcPts val="1000"/>
              </a:spcBef>
              <a:spcAft>
                <a:spcPts val="0"/>
              </a:spcAft>
              <a:buClr>
                <a:srgbClr val="AE4627"/>
              </a:buClr>
              <a:buSzPts val="1800"/>
              <a:buNone/>
              <a:defRPr sz="1800">
                <a:solidFill>
                  <a:srgbClr val="AE4627"/>
                </a:solidFill>
                <a:latin typeface="Arial"/>
                <a:ea typeface="Arial"/>
                <a:cs typeface="Arial"/>
                <a:sym typeface="Arial"/>
              </a:defRPr>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1"/>
          <p:cNvSpPr txBox="1">
            <a:spLocks noGrp="1"/>
          </p:cNvSpPr>
          <p:nvPr>
            <p:ph type="body" idx="13"/>
          </p:nvPr>
        </p:nvSpPr>
        <p:spPr>
          <a:xfrm>
            <a:off x="6404811" y="3865136"/>
            <a:ext cx="4114800" cy="731520"/>
          </a:xfrm>
          <a:prstGeom prst="rect">
            <a:avLst/>
          </a:prstGeom>
          <a:noFill/>
          <a:ln>
            <a:noFill/>
          </a:ln>
        </p:spPr>
        <p:txBody>
          <a:bodyPr spcFirstLastPara="1" wrap="square" lIns="91425" tIns="45700" rIns="91425" bIns="45700" anchor="t" anchorCtr="0">
            <a:normAutofit/>
          </a:bodyPr>
          <a:lstStyle>
            <a:lvl1pPr marL="457200" lvl="0" indent="-228600" algn="l">
              <a:lnSpc>
                <a:spcPct val="157142"/>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rial"/>
                <a:ea typeface="Arial"/>
                <a:cs typeface="Arial"/>
                <a:sym typeface="Arial"/>
              </a:defRPr>
            </a:lvl1pPr>
            <a:lvl2pPr marL="0" lvl="1" indent="0" algn="r">
              <a:spcBef>
                <a:spcPts val="0"/>
              </a:spcBef>
              <a:buNone/>
              <a:defRPr sz="1000" b="0" i="0" u="none" strike="noStrike" cap="none">
                <a:solidFill>
                  <a:schemeClr val="lt1"/>
                </a:solidFill>
                <a:latin typeface="Arial"/>
                <a:ea typeface="Arial"/>
                <a:cs typeface="Arial"/>
                <a:sym typeface="Arial"/>
              </a:defRPr>
            </a:lvl2pPr>
            <a:lvl3pPr marL="0" lvl="2" indent="0" algn="r">
              <a:spcBef>
                <a:spcPts val="0"/>
              </a:spcBef>
              <a:buNone/>
              <a:defRPr sz="1000" b="0" i="0" u="none" strike="noStrike" cap="none">
                <a:solidFill>
                  <a:schemeClr val="lt1"/>
                </a:solidFill>
                <a:latin typeface="Arial"/>
                <a:ea typeface="Arial"/>
                <a:cs typeface="Arial"/>
                <a:sym typeface="Arial"/>
              </a:defRPr>
            </a:lvl3pPr>
            <a:lvl4pPr marL="0" lvl="3" indent="0" algn="r">
              <a:spcBef>
                <a:spcPts val="0"/>
              </a:spcBef>
              <a:buNone/>
              <a:defRPr sz="1000" b="0" i="0" u="none" strike="noStrike" cap="none">
                <a:solidFill>
                  <a:schemeClr val="lt1"/>
                </a:solidFill>
                <a:latin typeface="Arial"/>
                <a:ea typeface="Arial"/>
                <a:cs typeface="Arial"/>
                <a:sym typeface="Arial"/>
              </a:defRPr>
            </a:lvl4pPr>
            <a:lvl5pPr marL="0" lvl="4" indent="0" algn="r">
              <a:spcBef>
                <a:spcPts val="0"/>
              </a:spcBef>
              <a:buNone/>
              <a:defRPr sz="1000" b="0" i="0" u="none" strike="noStrike" cap="none">
                <a:solidFill>
                  <a:schemeClr val="lt1"/>
                </a:solidFill>
                <a:latin typeface="Arial"/>
                <a:ea typeface="Arial"/>
                <a:cs typeface="Arial"/>
                <a:sym typeface="Arial"/>
              </a:defRPr>
            </a:lvl5pPr>
            <a:lvl6pPr marL="0" lvl="5" indent="0" algn="r">
              <a:spcBef>
                <a:spcPts val="0"/>
              </a:spcBef>
              <a:buNone/>
              <a:defRPr sz="1000" b="0" i="0" u="none" strike="noStrike" cap="none">
                <a:solidFill>
                  <a:schemeClr val="lt1"/>
                </a:solidFill>
                <a:latin typeface="Arial"/>
                <a:ea typeface="Arial"/>
                <a:cs typeface="Arial"/>
                <a:sym typeface="Arial"/>
              </a:defRPr>
            </a:lvl6pPr>
            <a:lvl7pPr marL="0" lvl="6" indent="0" algn="r">
              <a:spcBef>
                <a:spcPts val="0"/>
              </a:spcBef>
              <a:buNone/>
              <a:defRPr sz="1000" b="0" i="0" u="none" strike="noStrike" cap="none">
                <a:solidFill>
                  <a:schemeClr val="lt1"/>
                </a:solidFill>
                <a:latin typeface="Arial"/>
                <a:ea typeface="Arial"/>
                <a:cs typeface="Arial"/>
                <a:sym typeface="Arial"/>
              </a:defRPr>
            </a:lvl7pPr>
            <a:lvl8pPr marL="0" lvl="7" indent="0" algn="r">
              <a:spcBef>
                <a:spcPts val="0"/>
              </a:spcBef>
              <a:buNone/>
              <a:defRPr sz="1000" b="0" i="0" u="none" strike="noStrike" cap="none">
                <a:solidFill>
                  <a:schemeClr val="lt1"/>
                </a:solidFill>
                <a:latin typeface="Arial"/>
                <a:ea typeface="Arial"/>
                <a:cs typeface="Arial"/>
                <a:sym typeface="Arial"/>
              </a:defRPr>
            </a:lvl8pPr>
            <a:lvl9pPr marL="0" lvl="8" indent="0" algn="r">
              <a:spcBef>
                <a:spcPts val="0"/>
              </a:spcBef>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accent1"/>
        </a:solidFill>
        <a:effectLst/>
      </p:bgPr>
    </p:bg>
    <p:spTree>
      <p:nvGrpSpPr>
        <p:cNvPr id="1" name="Shape 82"/>
        <p:cNvGrpSpPr/>
        <p:nvPr/>
      </p:nvGrpSpPr>
      <p:grpSpPr>
        <a:xfrm>
          <a:off x="0" y="0"/>
          <a:ext cx="0" cy="0"/>
          <a:chOff x="0" y="0"/>
          <a:chExt cx="0" cy="0"/>
        </a:xfrm>
      </p:grpSpPr>
      <p:sp>
        <p:nvSpPr>
          <p:cNvPr id="83" name="Google Shape;83;p22"/>
          <p:cNvSpPr>
            <a:spLocks noGrp="1"/>
          </p:cNvSpPr>
          <p:nvPr>
            <p:ph type="pic" idx="2"/>
          </p:nvPr>
        </p:nvSpPr>
        <p:spPr>
          <a:xfrm>
            <a:off x="1524" y="0"/>
            <a:ext cx="6181344" cy="6858000"/>
          </a:xfrm>
          <a:prstGeom prst="rect">
            <a:avLst/>
          </a:prstGeom>
          <a:solidFill>
            <a:schemeClr val="lt1"/>
          </a:solidFill>
          <a:ln>
            <a:noFill/>
          </a:ln>
        </p:spPr>
      </p:sp>
      <p:sp>
        <p:nvSpPr>
          <p:cNvPr id="84" name="Google Shape;84;p22"/>
          <p:cNvSpPr/>
          <p:nvPr/>
        </p:nvSpPr>
        <p:spPr>
          <a:xfrm>
            <a:off x="963281" y="4070850"/>
            <a:ext cx="5132718" cy="10058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22"/>
          <p:cNvSpPr txBox="1">
            <a:spLocks noGrp="1"/>
          </p:cNvSpPr>
          <p:nvPr>
            <p:ph type="title"/>
          </p:nvPr>
        </p:nvSpPr>
        <p:spPr>
          <a:xfrm>
            <a:off x="1252728" y="4151376"/>
            <a:ext cx="4443664" cy="914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2"/>
          <p:cNvSpPr>
            <a:spLocks noGrp="1"/>
          </p:cNvSpPr>
          <p:nvPr>
            <p:ph type="pic" idx="3"/>
          </p:nvPr>
        </p:nvSpPr>
        <p:spPr>
          <a:xfrm>
            <a:off x="3048000" y="777240"/>
            <a:ext cx="8229600" cy="5303520"/>
          </a:xfrm>
          <a:prstGeom prst="rect">
            <a:avLst/>
          </a:prstGeom>
          <a:solidFill>
            <a:schemeClr val="accent4"/>
          </a:solidFill>
          <a:ln>
            <a:noFill/>
          </a:ln>
        </p:spPr>
      </p:sp>
      <p:sp>
        <p:nvSpPr>
          <p:cNvPr id="87" name="Google Shape;8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3F3F3F"/>
                </a:solidFill>
                <a:latin typeface="Arial"/>
                <a:ea typeface="Arial"/>
                <a:cs typeface="Arial"/>
                <a:sym typeface="Arial"/>
              </a:defRPr>
            </a:lvl1pPr>
            <a:lvl2pPr marL="0" lvl="1" indent="0" algn="r">
              <a:spcBef>
                <a:spcPts val="0"/>
              </a:spcBef>
              <a:buNone/>
              <a:defRPr sz="1000" b="0" i="0" u="none" strike="noStrike" cap="none">
                <a:solidFill>
                  <a:srgbClr val="3F3F3F"/>
                </a:solidFill>
                <a:latin typeface="Arial"/>
                <a:ea typeface="Arial"/>
                <a:cs typeface="Arial"/>
                <a:sym typeface="Arial"/>
              </a:defRPr>
            </a:lvl2pPr>
            <a:lvl3pPr marL="0" lvl="2" indent="0" algn="r">
              <a:spcBef>
                <a:spcPts val="0"/>
              </a:spcBef>
              <a:buNone/>
              <a:defRPr sz="1000" b="0" i="0" u="none" strike="noStrike" cap="none">
                <a:solidFill>
                  <a:srgbClr val="3F3F3F"/>
                </a:solidFill>
                <a:latin typeface="Arial"/>
                <a:ea typeface="Arial"/>
                <a:cs typeface="Arial"/>
                <a:sym typeface="Arial"/>
              </a:defRPr>
            </a:lvl3pPr>
            <a:lvl4pPr marL="0" lvl="3" indent="0" algn="r">
              <a:spcBef>
                <a:spcPts val="0"/>
              </a:spcBef>
              <a:buNone/>
              <a:defRPr sz="1000" b="0" i="0" u="none" strike="noStrike" cap="none">
                <a:solidFill>
                  <a:srgbClr val="3F3F3F"/>
                </a:solidFill>
                <a:latin typeface="Arial"/>
                <a:ea typeface="Arial"/>
                <a:cs typeface="Arial"/>
                <a:sym typeface="Arial"/>
              </a:defRPr>
            </a:lvl4pPr>
            <a:lvl5pPr marL="0" lvl="4" indent="0" algn="r">
              <a:spcBef>
                <a:spcPts val="0"/>
              </a:spcBef>
              <a:buNone/>
              <a:defRPr sz="1000" b="0" i="0" u="none" strike="noStrike" cap="none">
                <a:solidFill>
                  <a:srgbClr val="3F3F3F"/>
                </a:solidFill>
                <a:latin typeface="Arial"/>
                <a:ea typeface="Arial"/>
                <a:cs typeface="Arial"/>
                <a:sym typeface="Arial"/>
              </a:defRPr>
            </a:lvl5pPr>
            <a:lvl6pPr marL="0" lvl="5" indent="0" algn="r">
              <a:spcBef>
                <a:spcPts val="0"/>
              </a:spcBef>
              <a:buNone/>
              <a:defRPr sz="1000" b="0" i="0" u="none" strike="noStrike" cap="none">
                <a:solidFill>
                  <a:srgbClr val="3F3F3F"/>
                </a:solidFill>
                <a:latin typeface="Arial"/>
                <a:ea typeface="Arial"/>
                <a:cs typeface="Arial"/>
                <a:sym typeface="Arial"/>
              </a:defRPr>
            </a:lvl6pPr>
            <a:lvl7pPr marL="0" lvl="6" indent="0" algn="r">
              <a:spcBef>
                <a:spcPts val="0"/>
              </a:spcBef>
              <a:buNone/>
              <a:defRPr sz="1000" b="0" i="0" u="none" strike="noStrike" cap="none">
                <a:solidFill>
                  <a:srgbClr val="3F3F3F"/>
                </a:solidFill>
                <a:latin typeface="Arial"/>
                <a:ea typeface="Arial"/>
                <a:cs typeface="Arial"/>
                <a:sym typeface="Arial"/>
              </a:defRPr>
            </a:lvl7pPr>
            <a:lvl8pPr marL="0" lvl="7" indent="0" algn="r">
              <a:spcBef>
                <a:spcPts val="0"/>
              </a:spcBef>
              <a:buNone/>
              <a:defRPr sz="1000" b="0" i="0" u="none" strike="noStrike" cap="none">
                <a:solidFill>
                  <a:srgbClr val="3F3F3F"/>
                </a:solidFill>
                <a:latin typeface="Arial"/>
                <a:ea typeface="Arial"/>
                <a:cs typeface="Arial"/>
                <a:sym typeface="Arial"/>
              </a:defRPr>
            </a:lvl8pPr>
            <a:lvl9pPr marL="0" lvl="8" indent="0" algn="r">
              <a:spcBef>
                <a:spcPts val="0"/>
              </a:spcBef>
              <a:buNone/>
              <a:defRPr sz="1000" b="0" i="0" u="none" strike="noStrike" cap="none">
                <a:solidFill>
                  <a:srgbClr val="3F3F3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siness concept">
  <p:cSld name="Business concept">
    <p:spTree>
      <p:nvGrpSpPr>
        <p:cNvPr id="1" name="Shape 90"/>
        <p:cNvGrpSpPr/>
        <p:nvPr/>
      </p:nvGrpSpPr>
      <p:grpSpPr>
        <a:xfrm>
          <a:off x="0" y="0"/>
          <a:ext cx="0" cy="0"/>
          <a:chOff x="0" y="0"/>
          <a:chExt cx="0" cy="0"/>
        </a:xfrm>
      </p:grpSpPr>
      <p:sp>
        <p:nvSpPr>
          <p:cNvPr id="91" name="Google Shape;91;p23"/>
          <p:cNvSpPr>
            <a:spLocks noGrp="1"/>
          </p:cNvSpPr>
          <p:nvPr>
            <p:ph type="pic" idx="2"/>
          </p:nvPr>
        </p:nvSpPr>
        <p:spPr>
          <a:xfrm>
            <a:off x="1524" y="0"/>
            <a:ext cx="12188952" cy="6858000"/>
          </a:xfrm>
          <a:prstGeom prst="rect">
            <a:avLst/>
          </a:prstGeom>
          <a:solidFill>
            <a:schemeClr val="lt1"/>
          </a:solidFill>
          <a:ln>
            <a:noFill/>
          </a:ln>
        </p:spPr>
      </p:sp>
      <p:sp>
        <p:nvSpPr>
          <p:cNvPr id="92" name="Google Shape;92;p23"/>
          <p:cNvSpPr/>
          <p:nvPr/>
        </p:nvSpPr>
        <p:spPr>
          <a:xfrm>
            <a:off x="6096000" y="1143000"/>
            <a:ext cx="5486400" cy="4572000"/>
          </a:xfrm>
          <a:prstGeom prst="rect">
            <a:avLst/>
          </a:prstGeom>
          <a:solidFill>
            <a:schemeClr val="lt1">
              <a:alpha val="89803"/>
            </a:schemeClr>
          </a:solidFill>
          <a:ln w="12700" cap="flat" cmpd="sng">
            <a:solidFill>
              <a:schemeClr val="dk1"/>
            </a:solidFill>
            <a:prstDash val="solid"/>
            <a:miter lim="800000"/>
            <a:headEnd type="none" w="sm" len="sm"/>
            <a:tailEnd type="none" w="sm" len="sm"/>
          </a:ln>
        </p:spPr>
        <p:txBody>
          <a:bodyPr spcFirstLastPara="1" wrap="square" lIns="91425" tIns="36575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Arial"/>
              <a:ea typeface="Arial"/>
              <a:cs typeface="Arial"/>
              <a:sym typeface="Arial"/>
            </a:endParaRPr>
          </a:p>
        </p:txBody>
      </p:sp>
      <p:sp>
        <p:nvSpPr>
          <p:cNvPr id="93" name="Google Shape;93;p23"/>
          <p:cNvSpPr txBox="1">
            <a:spLocks noGrp="1"/>
          </p:cNvSpPr>
          <p:nvPr>
            <p:ph type="title"/>
          </p:nvPr>
        </p:nvSpPr>
        <p:spPr>
          <a:xfrm>
            <a:off x="6096000" y="1143000"/>
            <a:ext cx="5486400" cy="4572000"/>
          </a:xfrm>
          <a:prstGeom prst="rect">
            <a:avLst/>
          </a:prstGeom>
          <a:solidFill>
            <a:schemeClr val="lt1">
              <a:alpha val="89803"/>
            </a:schemeClr>
          </a:solidFill>
          <a:ln>
            <a:noFill/>
          </a:ln>
        </p:spPr>
        <p:txBody>
          <a:bodyPr spcFirstLastPara="1" wrap="square" lIns="612625" tIns="822950" rIns="457200" bIns="45700" anchor="t" anchorCtr="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3"/>
          <p:cNvSpPr txBox="1">
            <a:spLocks noGrp="1"/>
          </p:cNvSpPr>
          <p:nvPr>
            <p:ph type="body" idx="1"/>
          </p:nvPr>
        </p:nvSpPr>
        <p:spPr>
          <a:xfrm>
            <a:off x="6629400" y="2996693"/>
            <a:ext cx="4416552" cy="2216986"/>
          </a:xfrm>
          <a:prstGeom prst="rect">
            <a:avLst/>
          </a:prstGeom>
          <a:noFill/>
          <a:ln>
            <a:noFill/>
          </a:ln>
        </p:spPr>
        <p:txBody>
          <a:bodyPr spcFirstLastPara="1" wrap="square" lIns="91425" tIns="45700" rIns="91425" bIns="45700" anchor="t" anchorCtr="0">
            <a:normAutofit/>
          </a:bodyPr>
          <a:lstStyle>
            <a:lvl1pPr marL="457200" lvl="0" indent="-228600" algn="l">
              <a:lnSpc>
                <a:spcPct val="142857"/>
              </a:lnSpc>
              <a:spcBef>
                <a:spcPts val="1000"/>
              </a:spcBef>
              <a:spcAft>
                <a:spcPts val="0"/>
              </a:spcAft>
              <a:buClr>
                <a:schemeClr val="dk1"/>
              </a:buClr>
              <a:buSzPts val="1400"/>
              <a:buNone/>
              <a:defRPr sz="1400"/>
            </a:lvl1pPr>
            <a:lvl2pPr marL="914400" lvl="1" indent="-228600" algn="l">
              <a:lnSpc>
                <a:spcPct val="137500"/>
              </a:lnSpc>
              <a:spcBef>
                <a:spcPts val="500"/>
              </a:spcBef>
              <a:spcAft>
                <a:spcPts val="0"/>
              </a:spcAft>
              <a:buClr>
                <a:schemeClr val="dk1"/>
              </a:buClr>
              <a:buSzPts val="1600"/>
              <a:buNone/>
              <a:defRPr sz="1600"/>
            </a:lvl2pPr>
            <a:lvl3pPr marL="1371600" lvl="2" indent="-228600" algn="l">
              <a:lnSpc>
                <a:spcPct val="137500"/>
              </a:lnSpc>
              <a:spcBef>
                <a:spcPts val="500"/>
              </a:spcBef>
              <a:spcAft>
                <a:spcPts val="0"/>
              </a:spcAft>
              <a:buClr>
                <a:schemeClr val="dk1"/>
              </a:buClr>
              <a:buSzPts val="1600"/>
              <a:buNone/>
              <a:defRPr sz="1600"/>
            </a:lvl3pPr>
            <a:lvl4pPr marL="1828800" lvl="3" indent="-228600" algn="l">
              <a:lnSpc>
                <a:spcPct val="137500"/>
              </a:lnSpc>
              <a:spcBef>
                <a:spcPts val="500"/>
              </a:spcBef>
              <a:spcAft>
                <a:spcPts val="0"/>
              </a:spcAft>
              <a:buClr>
                <a:schemeClr val="dk1"/>
              </a:buClr>
              <a:buSzPts val="1600"/>
              <a:buNone/>
              <a:defRPr sz="1600"/>
            </a:lvl4pPr>
            <a:lvl5pPr marL="2286000" lvl="4" indent="-228600" algn="l">
              <a:lnSpc>
                <a:spcPct val="137500"/>
              </a:lnSpc>
              <a:spcBef>
                <a:spcPts val="500"/>
              </a:spcBef>
              <a:spcAft>
                <a:spcPts val="0"/>
              </a:spcAft>
              <a:buClr>
                <a:schemeClr val="dk1"/>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chemeClr val="lt1"/>
                </a:solidFill>
                <a:latin typeface="Arial"/>
                <a:ea typeface="Arial"/>
                <a:cs typeface="Arial"/>
                <a:sym typeface="Arial"/>
              </a:defRPr>
            </a:lvl1pPr>
            <a:lvl2pPr marL="0" lvl="1" indent="0" algn="r">
              <a:spcBef>
                <a:spcPts val="0"/>
              </a:spcBef>
              <a:buNone/>
              <a:defRPr sz="1000" b="0" i="0" u="none" strike="noStrike" cap="none">
                <a:solidFill>
                  <a:schemeClr val="lt1"/>
                </a:solidFill>
                <a:latin typeface="Arial"/>
                <a:ea typeface="Arial"/>
                <a:cs typeface="Arial"/>
                <a:sym typeface="Arial"/>
              </a:defRPr>
            </a:lvl2pPr>
            <a:lvl3pPr marL="0" lvl="2" indent="0" algn="r">
              <a:spcBef>
                <a:spcPts val="0"/>
              </a:spcBef>
              <a:buNone/>
              <a:defRPr sz="1000" b="0" i="0" u="none" strike="noStrike" cap="none">
                <a:solidFill>
                  <a:schemeClr val="lt1"/>
                </a:solidFill>
                <a:latin typeface="Arial"/>
                <a:ea typeface="Arial"/>
                <a:cs typeface="Arial"/>
                <a:sym typeface="Arial"/>
              </a:defRPr>
            </a:lvl3pPr>
            <a:lvl4pPr marL="0" lvl="3" indent="0" algn="r">
              <a:spcBef>
                <a:spcPts val="0"/>
              </a:spcBef>
              <a:buNone/>
              <a:defRPr sz="1000" b="0" i="0" u="none" strike="noStrike" cap="none">
                <a:solidFill>
                  <a:schemeClr val="lt1"/>
                </a:solidFill>
                <a:latin typeface="Arial"/>
                <a:ea typeface="Arial"/>
                <a:cs typeface="Arial"/>
                <a:sym typeface="Arial"/>
              </a:defRPr>
            </a:lvl4pPr>
            <a:lvl5pPr marL="0" lvl="4" indent="0" algn="r">
              <a:spcBef>
                <a:spcPts val="0"/>
              </a:spcBef>
              <a:buNone/>
              <a:defRPr sz="1000" b="0" i="0" u="none" strike="noStrike" cap="none">
                <a:solidFill>
                  <a:schemeClr val="lt1"/>
                </a:solidFill>
                <a:latin typeface="Arial"/>
                <a:ea typeface="Arial"/>
                <a:cs typeface="Arial"/>
                <a:sym typeface="Arial"/>
              </a:defRPr>
            </a:lvl5pPr>
            <a:lvl6pPr marL="0" lvl="5" indent="0" algn="r">
              <a:spcBef>
                <a:spcPts val="0"/>
              </a:spcBef>
              <a:buNone/>
              <a:defRPr sz="1000" b="0" i="0" u="none" strike="noStrike" cap="none">
                <a:solidFill>
                  <a:schemeClr val="lt1"/>
                </a:solidFill>
                <a:latin typeface="Arial"/>
                <a:ea typeface="Arial"/>
                <a:cs typeface="Arial"/>
                <a:sym typeface="Arial"/>
              </a:defRPr>
            </a:lvl6pPr>
            <a:lvl7pPr marL="0" lvl="6" indent="0" algn="r">
              <a:spcBef>
                <a:spcPts val="0"/>
              </a:spcBef>
              <a:buNone/>
              <a:defRPr sz="1000" b="0" i="0" u="none" strike="noStrike" cap="none">
                <a:solidFill>
                  <a:schemeClr val="lt1"/>
                </a:solidFill>
                <a:latin typeface="Arial"/>
                <a:ea typeface="Arial"/>
                <a:cs typeface="Arial"/>
                <a:sym typeface="Arial"/>
              </a:defRPr>
            </a:lvl7pPr>
            <a:lvl8pPr marL="0" lvl="7" indent="0" algn="r">
              <a:spcBef>
                <a:spcPts val="0"/>
              </a:spcBef>
              <a:buNone/>
              <a:defRPr sz="1000" b="0" i="0" u="none" strike="noStrike" cap="none">
                <a:solidFill>
                  <a:schemeClr val="lt1"/>
                </a:solidFill>
                <a:latin typeface="Arial"/>
                <a:ea typeface="Arial"/>
                <a:cs typeface="Arial"/>
                <a:sym typeface="Arial"/>
              </a:defRPr>
            </a:lvl8pPr>
            <a:lvl9pPr marL="0" lvl="8" indent="0" algn="r">
              <a:spcBef>
                <a:spcPts val="0"/>
              </a:spcBef>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4"/>
          <p:cNvSpPr txBox="1">
            <a:spLocks noGrp="1"/>
          </p:cNvSpPr>
          <p:nvPr>
            <p:ph type="body" idx="1"/>
          </p:nvPr>
        </p:nvSpPr>
        <p:spPr>
          <a:xfrm>
            <a:off x="2148840" y="1993392"/>
            <a:ext cx="1828800" cy="696885"/>
          </a:xfrm>
          <a:prstGeom prst="rect">
            <a:avLst/>
          </a:prstGeom>
          <a:noFill/>
          <a:ln w="12700" cap="flat" cmpd="sng">
            <a:solidFill>
              <a:schemeClr val="accent3"/>
            </a:solidFill>
            <a:prstDash val="solid"/>
            <a:round/>
            <a:headEnd type="none" w="sm" len="sm"/>
            <a:tailEnd type="none" w="sm" len="sm"/>
          </a:ln>
        </p:spPr>
        <p:txBody>
          <a:bodyPr spcFirstLastPara="1" wrap="square" lIns="91425" tIns="36000" rIns="91425" bIns="45700" anchor="ctr" anchorCtr="1">
            <a:normAutofit/>
          </a:bodyPr>
          <a:lstStyle>
            <a:lvl1pPr marL="457200" lvl="0" indent="-228600" algn="ctr">
              <a:lnSpc>
                <a:spcPct val="1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4"/>
          <p:cNvSpPr txBox="1">
            <a:spLocks noGrp="1"/>
          </p:cNvSpPr>
          <p:nvPr>
            <p:ph type="body" idx="2"/>
          </p:nvPr>
        </p:nvSpPr>
        <p:spPr>
          <a:xfrm>
            <a:off x="914399" y="3255264"/>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400"/>
              <a:buNone/>
              <a:defRPr sz="1400" b="1">
                <a:solidFill>
                  <a:srgbClr val="595959"/>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4"/>
          <p:cNvSpPr txBox="1">
            <a:spLocks noGrp="1"/>
          </p:cNvSpPr>
          <p:nvPr>
            <p:ph type="body" idx="3"/>
          </p:nvPr>
        </p:nvSpPr>
        <p:spPr>
          <a:xfrm>
            <a:off x="19659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4"/>
          <p:cNvSpPr txBox="1">
            <a:spLocks noGrp="1"/>
          </p:cNvSpPr>
          <p:nvPr>
            <p:ph type="body" idx="4"/>
          </p:nvPr>
        </p:nvSpPr>
        <p:spPr>
          <a:xfrm>
            <a:off x="2752344"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4"/>
          <p:cNvSpPr txBox="1">
            <a:spLocks noGrp="1"/>
          </p:cNvSpPr>
          <p:nvPr>
            <p:ph type="body" idx="5"/>
          </p:nvPr>
        </p:nvSpPr>
        <p:spPr>
          <a:xfrm>
            <a:off x="354180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4"/>
          <p:cNvSpPr txBox="1">
            <a:spLocks noGrp="1"/>
          </p:cNvSpPr>
          <p:nvPr>
            <p:ph type="body" idx="6"/>
          </p:nvPr>
        </p:nvSpPr>
        <p:spPr>
          <a:xfrm>
            <a:off x="432972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4"/>
          <p:cNvSpPr txBox="1">
            <a:spLocks noGrp="1"/>
          </p:cNvSpPr>
          <p:nvPr>
            <p:ph type="body" idx="7"/>
          </p:nvPr>
        </p:nvSpPr>
        <p:spPr>
          <a:xfrm>
            <a:off x="511764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4"/>
          <p:cNvSpPr txBox="1">
            <a:spLocks noGrp="1"/>
          </p:cNvSpPr>
          <p:nvPr>
            <p:ph type="body" idx="8"/>
          </p:nvPr>
        </p:nvSpPr>
        <p:spPr>
          <a:xfrm>
            <a:off x="59055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4"/>
          <p:cNvSpPr txBox="1">
            <a:spLocks noGrp="1"/>
          </p:cNvSpPr>
          <p:nvPr>
            <p:ph type="body" idx="9"/>
          </p:nvPr>
        </p:nvSpPr>
        <p:spPr>
          <a:xfrm>
            <a:off x="669348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4"/>
          <p:cNvSpPr txBox="1">
            <a:spLocks noGrp="1"/>
          </p:cNvSpPr>
          <p:nvPr>
            <p:ph type="body" idx="13"/>
          </p:nvPr>
        </p:nvSpPr>
        <p:spPr>
          <a:xfrm>
            <a:off x="748140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4"/>
          <p:cNvSpPr txBox="1">
            <a:spLocks noGrp="1"/>
          </p:cNvSpPr>
          <p:nvPr>
            <p:ph type="body" idx="14"/>
          </p:nvPr>
        </p:nvSpPr>
        <p:spPr>
          <a:xfrm>
            <a:off x="826932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4"/>
          <p:cNvSpPr txBox="1">
            <a:spLocks noGrp="1"/>
          </p:cNvSpPr>
          <p:nvPr>
            <p:ph type="body" idx="15"/>
          </p:nvPr>
        </p:nvSpPr>
        <p:spPr>
          <a:xfrm>
            <a:off x="905724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4"/>
          <p:cNvSpPr txBox="1">
            <a:spLocks noGrp="1"/>
          </p:cNvSpPr>
          <p:nvPr>
            <p:ph type="body" idx="16"/>
          </p:nvPr>
        </p:nvSpPr>
        <p:spPr>
          <a:xfrm>
            <a:off x="9845160"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4"/>
          <p:cNvSpPr txBox="1">
            <a:spLocks noGrp="1"/>
          </p:cNvSpPr>
          <p:nvPr>
            <p:ph type="body" idx="17"/>
          </p:nvPr>
        </p:nvSpPr>
        <p:spPr>
          <a:xfrm>
            <a:off x="10633085" y="336499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4"/>
          <p:cNvSpPr txBox="1">
            <a:spLocks noGrp="1"/>
          </p:cNvSpPr>
          <p:nvPr>
            <p:ph type="body" idx="18"/>
          </p:nvPr>
        </p:nvSpPr>
        <p:spPr>
          <a:xfrm>
            <a:off x="914400" y="4114800"/>
            <a:ext cx="731520" cy="4572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595959"/>
              </a:buClr>
              <a:buSzPts val="1400"/>
              <a:buNone/>
              <a:defRPr sz="1400" b="1">
                <a:solidFill>
                  <a:srgbClr val="595959"/>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4"/>
          <p:cNvSpPr txBox="1">
            <a:spLocks noGrp="1"/>
          </p:cNvSpPr>
          <p:nvPr>
            <p:ph type="body" idx="19"/>
          </p:nvPr>
        </p:nvSpPr>
        <p:spPr>
          <a:xfrm>
            <a:off x="1969915"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4"/>
          <p:cNvSpPr txBox="1">
            <a:spLocks noGrp="1"/>
          </p:cNvSpPr>
          <p:nvPr>
            <p:ph type="body" idx="20"/>
          </p:nvPr>
        </p:nvSpPr>
        <p:spPr>
          <a:xfrm>
            <a:off x="2752344"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4"/>
          <p:cNvSpPr txBox="1">
            <a:spLocks noGrp="1"/>
          </p:cNvSpPr>
          <p:nvPr>
            <p:ph type="body" idx="21"/>
          </p:nvPr>
        </p:nvSpPr>
        <p:spPr>
          <a:xfrm>
            <a:off x="3545289"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4"/>
          <p:cNvSpPr txBox="1">
            <a:spLocks noGrp="1"/>
          </p:cNvSpPr>
          <p:nvPr>
            <p:ph type="body" idx="22"/>
          </p:nvPr>
        </p:nvSpPr>
        <p:spPr>
          <a:xfrm>
            <a:off x="4332976"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4"/>
          <p:cNvSpPr txBox="1">
            <a:spLocks noGrp="1"/>
          </p:cNvSpPr>
          <p:nvPr>
            <p:ph type="body" idx="23"/>
          </p:nvPr>
        </p:nvSpPr>
        <p:spPr>
          <a:xfrm>
            <a:off x="5120663"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4"/>
          <p:cNvSpPr txBox="1">
            <a:spLocks noGrp="1"/>
          </p:cNvSpPr>
          <p:nvPr>
            <p:ph type="body" idx="24"/>
          </p:nvPr>
        </p:nvSpPr>
        <p:spPr>
          <a:xfrm>
            <a:off x="5908350"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4"/>
          <p:cNvSpPr txBox="1">
            <a:spLocks noGrp="1"/>
          </p:cNvSpPr>
          <p:nvPr>
            <p:ph type="body" idx="25"/>
          </p:nvPr>
        </p:nvSpPr>
        <p:spPr>
          <a:xfrm>
            <a:off x="6696037"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body" idx="26"/>
          </p:nvPr>
        </p:nvSpPr>
        <p:spPr>
          <a:xfrm>
            <a:off x="7483724"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4"/>
          <p:cNvSpPr txBox="1">
            <a:spLocks noGrp="1"/>
          </p:cNvSpPr>
          <p:nvPr>
            <p:ph type="body" idx="27"/>
          </p:nvPr>
        </p:nvSpPr>
        <p:spPr>
          <a:xfrm>
            <a:off x="8271411"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4"/>
          <p:cNvSpPr txBox="1">
            <a:spLocks noGrp="1"/>
          </p:cNvSpPr>
          <p:nvPr>
            <p:ph type="body" idx="28"/>
          </p:nvPr>
        </p:nvSpPr>
        <p:spPr>
          <a:xfrm>
            <a:off x="9059098"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4"/>
          <p:cNvSpPr txBox="1">
            <a:spLocks noGrp="1"/>
          </p:cNvSpPr>
          <p:nvPr>
            <p:ph type="body" idx="29"/>
          </p:nvPr>
        </p:nvSpPr>
        <p:spPr>
          <a:xfrm>
            <a:off x="9846785"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4"/>
          <p:cNvSpPr txBox="1">
            <a:spLocks noGrp="1"/>
          </p:cNvSpPr>
          <p:nvPr>
            <p:ph type="body" idx="30"/>
          </p:nvPr>
        </p:nvSpPr>
        <p:spPr>
          <a:xfrm>
            <a:off x="10634472" y="4233672"/>
            <a:ext cx="640080" cy="20177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839788" y="714980"/>
            <a:ext cx="10515600" cy="6400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5"/>
          <p:cNvSpPr txBox="1">
            <a:spLocks noGrp="1"/>
          </p:cNvSpPr>
          <p:nvPr>
            <p:ph type="body" idx="1"/>
          </p:nvPr>
        </p:nvSpPr>
        <p:spPr>
          <a:xfrm>
            <a:off x="839788" y="1819656"/>
            <a:ext cx="5157787" cy="5486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00"/>
              <a:buNone/>
              <a:defRPr sz="16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25"/>
          <p:cNvSpPr txBox="1">
            <a:spLocks noGrp="1"/>
          </p:cNvSpPr>
          <p:nvPr>
            <p:ph type="body" idx="2"/>
          </p:nvPr>
        </p:nvSpPr>
        <p:spPr>
          <a:xfrm>
            <a:off x="839788" y="238658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5"/>
          <p:cNvSpPr txBox="1">
            <a:spLocks noGrp="1"/>
          </p:cNvSpPr>
          <p:nvPr>
            <p:ph type="body" idx="3"/>
          </p:nvPr>
        </p:nvSpPr>
        <p:spPr>
          <a:xfrm>
            <a:off x="6172200" y="1819656"/>
            <a:ext cx="5183188" cy="5486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00"/>
              <a:buNone/>
              <a:defRPr sz="1600" b="0"/>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5"/>
          <p:cNvSpPr txBox="1">
            <a:spLocks noGrp="1"/>
          </p:cNvSpPr>
          <p:nvPr>
            <p:ph type="body" idx="4"/>
          </p:nvPr>
        </p:nvSpPr>
        <p:spPr>
          <a:xfrm>
            <a:off x="6172200" y="238658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707029"/>
            <a:ext cx="10515600" cy="6400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7F7F7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7F7F7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7F7F7F"/>
                </a:solidFill>
                <a:latin typeface="Arial"/>
                <a:ea typeface="Arial"/>
                <a:cs typeface="Arial"/>
                <a:sym typeface="Arial"/>
              </a:defRPr>
            </a:lvl1pPr>
            <a:lvl2pPr marL="0" marR="0" lvl="1" indent="0" algn="r" rtl="0">
              <a:spcBef>
                <a:spcPts val="0"/>
              </a:spcBef>
              <a:buNone/>
              <a:defRPr sz="1000" b="0" i="0" u="none" strike="noStrike" cap="none">
                <a:solidFill>
                  <a:srgbClr val="7F7F7F"/>
                </a:solidFill>
                <a:latin typeface="Arial"/>
                <a:ea typeface="Arial"/>
                <a:cs typeface="Arial"/>
                <a:sym typeface="Arial"/>
              </a:defRPr>
            </a:lvl2pPr>
            <a:lvl3pPr marL="0" marR="0" lvl="2" indent="0" algn="r" rtl="0">
              <a:spcBef>
                <a:spcPts val="0"/>
              </a:spcBef>
              <a:buNone/>
              <a:defRPr sz="1000" b="0" i="0" u="none" strike="noStrike" cap="none">
                <a:solidFill>
                  <a:srgbClr val="7F7F7F"/>
                </a:solidFill>
                <a:latin typeface="Arial"/>
                <a:ea typeface="Arial"/>
                <a:cs typeface="Arial"/>
                <a:sym typeface="Arial"/>
              </a:defRPr>
            </a:lvl3pPr>
            <a:lvl4pPr marL="0" marR="0" lvl="3" indent="0" algn="r" rtl="0">
              <a:spcBef>
                <a:spcPts val="0"/>
              </a:spcBef>
              <a:buNone/>
              <a:defRPr sz="1000" b="0" i="0" u="none" strike="noStrike" cap="none">
                <a:solidFill>
                  <a:srgbClr val="7F7F7F"/>
                </a:solidFill>
                <a:latin typeface="Arial"/>
                <a:ea typeface="Arial"/>
                <a:cs typeface="Arial"/>
                <a:sym typeface="Arial"/>
              </a:defRPr>
            </a:lvl4pPr>
            <a:lvl5pPr marL="0" marR="0" lvl="4" indent="0" algn="r" rtl="0">
              <a:spcBef>
                <a:spcPts val="0"/>
              </a:spcBef>
              <a:buNone/>
              <a:defRPr sz="1000" b="0" i="0" u="none" strike="noStrike" cap="none">
                <a:solidFill>
                  <a:srgbClr val="7F7F7F"/>
                </a:solidFill>
                <a:latin typeface="Arial"/>
                <a:ea typeface="Arial"/>
                <a:cs typeface="Arial"/>
                <a:sym typeface="Arial"/>
              </a:defRPr>
            </a:lvl5pPr>
            <a:lvl6pPr marL="0" marR="0" lvl="5" indent="0" algn="r" rtl="0">
              <a:spcBef>
                <a:spcPts val="0"/>
              </a:spcBef>
              <a:buNone/>
              <a:defRPr sz="1000" b="0" i="0" u="none" strike="noStrike" cap="none">
                <a:solidFill>
                  <a:srgbClr val="7F7F7F"/>
                </a:solidFill>
                <a:latin typeface="Arial"/>
                <a:ea typeface="Arial"/>
                <a:cs typeface="Arial"/>
                <a:sym typeface="Arial"/>
              </a:defRPr>
            </a:lvl6pPr>
            <a:lvl7pPr marL="0" marR="0" lvl="6" indent="0" algn="r" rtl="0">
              <a:spcBef>
                <a:spcPts val="0"/>
              </a:spcBef>
              <a:buNone/>
              <a:defRPr sz="1000" b="0" i="0" u="none" strike="noStrike" cap="none">
                <a:solidFill>
                  <a:srgbClr val="7F7F7F"/>
                </a:solidFill>
                <a:latin typeface="Arial"/>
                <a:ea typeface="Arial"/>
                <a:cs typeface="Arial"/>
                <a:sym typeface="Arial"/>
              </a:defRPr>
            </a:lvl7pPr>
            <a:lvl8pPr marL="0" marR="0" lvl="7" indent="0" algn="r" rtl="0">
              <a:spcBef>
                <a:spcPts val="0"/>
              </a:spcBef>
              <a:buNone/>
              <a:defRPr sz="1000" b="0" i="0" u="none" strike="noStrike" cap="none">
                <a:solidFill>
                  <a:srgbClr val="7F7F7F"/>
                </a:solidFill>
                <a:latin typeface="Arial"/>
                <a:ea typeface="Arial"/>
                <a:cs typeface="Arial"/>
                <a:sym typeface="Arial"/>
              </a:defRPr>
            </a:lvl8pPr>
            <a:lvl9pPr marL="0" marR="0" lvl="8" indent="0" algn="r" rtl="0">
              <a:spcBef>
                <a:spcPts val="0"/>
              </a:spcBef>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dmissionshelpdbms.epizy.com/final.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yocket.com/"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www.db-fiddle.com/f/mfeh8mkhEHNoAzcUSjs1z8/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
          <p:cNvSpPr txBox="1">
            <a:spLocks noGrp="1"/>
          </p:cNvSpPr>
          <p:nvPr>
            <p:ph type="title"/>
          </p:nvPr>
        </p:nvSpPr>
        <p:spPr>
          <a:xfrm>
            <a:off x="1383500" y="1229375"/>
            <a:ext cx="4999800" cy="841200"/>
          </a:xfrm>
          <a:prstGeom prst="rect">
            <a:avLst/>
          </a:prstGeom>
          <a:noFill/>
          <a:ln>
            <a:noFill/>
          </a:ln>
        </p:spPr>
        <p:txBody>
          <a:bodyPr spcFirstLastPara="1" wrap="square" lIns="91425" tIns="45700" rIns="91425" bIns="45700" anchor="ctr" anchorCtr="0">
            <a:noAutofit/>
          </a:bodyPr>
          <a:lstStyle/>
          <a:p>
            <a:pPr marL="0" lvl="0" indent="89999" algn="ctr" rtl="0">
              <a:lnSpc>
                <a:spcPct val="100000"/>
              </a:lnSpc>
              <a:spcBef>
                <a:spcPts val="0"/>
              </a:spcBef>
              <a:spcAft>
                <a:spcPts val="0"/>
              </a:spcAft>
              <a:buClr>
                <a:schemeClr val="dk1"/>
              </a:buClr>
              <a:buSzPts val="1100"/>
              <a:buFont typeface="Arial"/>
              <a:buNone/>
            </a:pPr>
            <a:r>
              <a:rPr lang="en-US" sz="2500" dirty="0">
                <a:latin typeface="Roboto Slab"/>
                <a:ea typeface="Roboto Slab"/>
                <a:cs typeface="Roboto Slab"/>
                <a:sym typeface="Roboto Slab"/>
              </a:rPr>
              <a:t> What is </a:t>
            </a:r>
            <a:r>
              <a:rPr lang="en-US" sz="2500" i="1" dirty="0">
                <a:latin typeface="Roboto Slab"/>
                <a:ea typeface="Roboto Slab"/>
                <a:cs typeface="Roboto Slab"/>
                <a:sym typeface="Roboto Slab"/>
              </a:rPr>
              <a:t>Classroom Connect?</a:t>
            </a:r>
            <a:endParaRPr dirty="0"/>
          </a:p>
        </p:txBody>
      </p:sp>
      <p:sp>
        <p:nvSpPr>
          <p:cNvPr id="200" name="Google Shape;200;p2"/>
          <p:cNvSpPr txBox="1">
            <a:spLocks noGrp="1"/>
          </p:cNvSpPr>
          <p:nvPr>
            <p:ph type="body" idx="1"/>
          </p:nvPr>
        </p:nvSpPr>
        <p:spPr>
          <a:xfrm>
            <a:off x="1668475" y="2070575"/>
            <a:ext cx="4114800" cy="2915100"/>
          </a:xfrm>
          <a:prstGeom prst="rect">
            <a:avLst/>
          </a:prstGeom>
          <a:noFill/>
          <a:ln>
            <a:noFill/>
          </a:ln>
        </p:spPr>
        <p:txBody>
          <a:bodyPr spcFirstLastPara="1" wrap="square" lIns="91425" tIns="45700" rIns="91425" bIns="45700" anchor="t" anchorCtr="0">
            <a:normAutofit/>
          </a:bodyPr>
          <a:lstStyle/>
          <a:p>
            <a:pPr marL="457200" lvl="0" indent="-317500" algn="l" rtl="0">
              <a:lnSpc>
                <a:spcPct val="100000"/>
              </a:lnSpc>
              <a:spcBef>
                <a:spcPts val="0"/>
              </a:spcBef>
              <a:spcAft>
                <a:spcPts val="0"/>
              </a:spcAft>
              <a:buSzPts val="1400"/>
              <a:buFont typeface="Roboto"/>
              <a:buChar char="●"/>
            </a:pPr>
            <a:r>
              <a:rPr lang="en-US" i="1" dirty="0">
                <a:latin typeface="Roboto"/>
                <a:ea typeface="Roboto"/>
                <a:cs typeface="Roboto"/>
                <a:sym typeface="Roboto"/>
              </a:rPr>
              <a:t>Classroom Connect</a:t>
            </a:r>
            <a:r>
              <a:rPr lang="en-US" dirty="0">
                <a:latin typeface="Roboto"/>
                <a:ea typeface="Roboto"/>
                <a:cs typeface="Roboto"/>
                <a:sym typeface="Roboto"/>
              </a:rPr>
              <a:t> is a social media platform whereby students from all over the world can share their scholarly experiences. </a:t>
            </a:r>
            <a:endParaRPr dirty="0">
              <a:latin typeface="Roboto"/>
              <a:ea typeface="Roboto"/>
              <a:cs typeface="Roboto"/>
              <a:sym typeface="Roboto"/>
            </a:endParaRPr>
          </a:p>
          <a:p>
            <a:pPr marL="457200" lvl="0" indent="-317500" algn="l" rtl="0">
              <a:lnSpc>
                <a:spcPct val="100000"/>
              </a:lnSpc>
              <a:spcBef>
                <a:spcPts val="1400"/>
              </a:spcBef>
              <a:spcAft>
                <a:spcPts val="0"/>
              </a:spcAft>
              <a:buSzPts val="1400"/>
              <a:buFont typeface="Roboto"/>
              <a:buChar char="●"/>
            </a:pPr>
            <a:r>
              <a:rPr lang="en-US" i="1" dirty="0">
                <a:latin typeface="Roboto"/>
                <a:ea typeface="Roboto"/>
                <a:cs typeface="Roboto"/>
                <a:sym typeface="Roboto"/>
              </a:rPr>
              <a:t>Classroom Connect</a:t>
            </a:r>
            <a:r>
              <a:rPr lang="en-US" dirty="0">
                <a:latin typeface="Roboto"/>
                <a:ea typeface="Roboto"/>
                <a:cs typeface="Roboto"/>
                <a:sym typeface="Roboto"/>
              </a:rPr>
              <a:t> helps students get informed and prepared for the next stages of their academic careers by connecting them with like-minded students and alumni.</a:t>
            </a:r>
            <a:endParaRPr dirty="0">
              <a:latin typeface="Roboto"/>
              <a:ea typeface="Roboto"/>
              <a:cs typeface="Roboto"/>
              <a:sym typeface="Roboto"/>
            </a:endParaRPr>
          </a:p>
          <a:p>
            <a:pPr marL="457200" lvl="0" indent="-317500" algn="l" rtl="0">
              <a:lnSpc>
                <a:spcPct val="100000"/>
              </a:lnSpc>
              <a:spcBef>
                <a:spcPts val="1400"/>
              </a:spcBef>
              <a:spcAft>
                <a:spcPts val="1400"/>
              </a:spcAft>
              <a:buSzPts val="1400"/>
              <a:buFont typeface="Roboto"/>
              <a:buChar char="●"/>
            </a:pPr>
            <a:r>
              <a:rPr lang="en-US" i="1" dirty="0">
                <a:latin typeface="Roboto"/>
                <a:ea typeface="Roboto"/>
                <a:cs typeface="Roboto"/>
                <a:sym typeface="Roboto"/>
              </a:rPr>
              <a:t>Classroom Connect </a:t>
            </a:r>
            <a:r>
              <a:rPr lang="en-US" dirty="0">
                <a:latin typeface="Roboto"/>
                <a:ea typeface="Roboto"/>
                <a:cs typeface="Roboto"/>
                <a:sym typeface="Roboto"/>
              </a:rPr>
              <a:t>allows students to become more confident about what educational paths to take and create a passionate generation</a:t>
            </a:r>
            <a:endParaRPr dirty="0"/>
          </a:p>
        </p:txBody>
      </p:sp>
      <p:sp>
        <p:nvSpPr>
          <p:cNvPr id="201" name="Google Shape;20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20XX</a:t>
            </a:r>
            <a:endParaRPr dirty="0"/>
          </a:p>
        </p:txBody>
      </p:sp>
      <p:sp>
        <p:nvSpPr>
          <p:cNvPr id="202" name="Google Shape;20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Contoso business plan</a:t>
            </a:r>
            <a:endParaRPr dirty="0"/>
          </a:p>
        </p:txBody>
      </p:sp>
      <p:sp>
        <p:nvSpPr>
          <p:cNvPr id="203" name="Google Shape;20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pic>
        <p:nvPicPr>
          <p:cNvPr id="204" name="Google Shape;204;p2"/>
          <p:cNvPicPr preferRelativeResize="0"/>
          <p:nvPr/>
        </p:nvPicPr>
        <p:blipFill>
          <a:blip r:embed="rId3">
            <a:alphaModFix/>
          </a:blip>
          <a:stretch>
            <a:fillRect/>
          </a:stretch>
        </p:blipFill>
        <p:spPr>
          <a:xfrm>
            <a:off x="6095996" y="2070573"/>
            <a:ext cx="4528104" cy="271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4b58a140bc_0_19"/>
          <p:cNvSpPr txBox="1">
            <a:spLocks noGrp="1"/>
          </p:cNvSpPr>
          <p:nvPr>
            <p:ph type="title"/>
          </p:nvPr>
        </p:nvSpPr>
        <p:spPr>
          <a:xfrm>
            <a:off x="925450" y="183775"/>
            <a:ext cx="87672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a:highlight>
                  <a:schemeClr val="lt1"/>
                </a:highlight>
                <a:latin typeface="Roboto Slab"/>
                <a:ea typeface="Roboto Slab"/>
                <a:cs typeface="Roboto Slab"/>
                <a:sym typeface="Roboto Slab"/>
              </a:rPr>
              <a:t>Final Website</a:t>
            </a:r>
            <a:endParaRPr>
              <a:highlight>
                <a:schemeClr val="lt1"/>
              </a:highlight>
              <a:latin typeface="Roboto Slab"/>
              <a:ea typeface="Roboto Slab"/>
              <a:cs typeface="Roboto Slab"/>
              <a:sym typeface="Roboto Slab"/>
            </a:endParaRPr>
          </a:p>
        </p:txBody>
      </p:sp>
      <p:sp>
        <p:nvSpPr>
          <p:cNvPr id="287" name="Google Shape;287;g14b58a140bc_0_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BFBFBF"/>
                </a:solidFill>
              </a:rPr>
              <a:t>20XX</a:t>
            </a:r>
            <a:endParaRPr/>
          </a:p>
        </p:txBody>
      </p:sp>
      <p:sp>
        <p:nvSpPr>
          <p:cNvPr id="288" name="Google Shape;288;g14b58a140bc_0_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89" name="Google Shape;289;g14b58a140bc_0_19"/>
          <p:cNvSpPr/>
          <p:nvPr/>
        </p:nvSpPr>
        <p:spPr>
          <a:xfrm>
            <a:off x="925450" y="1143000"/>
            <a:ext cx="8218500" cy="5246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4b58a140bc_0_19"/>
          <p:cNvSpPr txBox="1"/>
          <p:nvPr/>
        </p:nvSpPr>
        <p:spPr>
          <a:xfrm>
            <a:off x="2677650" y="6356350"/>
            <a:ext cx="634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u="sng">
                <a:solidFill>
                  <a:schemeClr val="hlink"/>
                </a:solidFill>
                <a:hlinkClick r:id="rId3"/>
              </a:rPr>
              <a:t>http://admissionshelpdbms.epizy.com/final.html</a:t>
            </a:r>
            <a:endParaRPr sz="1600"/>
          </a:p>
        </p:txBody>
      </p:sp>
      <p:pic>
        <p:nvPicPr>
          <p:cNvPr id="291" name="Google Shape;291;g14b58a140bc_0_19"/>
          <p:cNvPicPr preferRelativeResize="0"/>
          <p:nvPr/>
        </p:nvPicPr>
        <p:blipFill>
          <a:blip r:embed="rId4">
            <a:alphaModFix/>
          </a:blip>
          <a:stretch>
            <a:fillRect/>
          </a:stretch>
        </p:blipFill>
        <p:spPr>
          <a:xfrm>
            <a:off x="1101550" y="1240250"/>
            <a:ext cx="7864776" cy="5027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38ac2a34ac_0_40"/>
          <p:cNvSpPr txBox="1">
            <a:spLocks noGrp="1"/>
          </p:cNvSpPr>
          <p:nvPr>
            <p:ph type="title"/>
          </p:nvPr>
        </p:nvSpPr>
        <p:spPr>
          <a:xfrm>
            <a:off x="1463040" y="1828800"/>
            <a:ext cx="4087500" cy="841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3000" b="1">
                <a:latin typeface="Roboto Slab"/>
                <a:ea typeface="Roboto Slab"/>
                <a:cs typeface="Roboto Slab"/>
                <a:sym typeface="Roboto Slab"/>
              </a:rPr>
              <a:t>Challenging Queries</a:t>
            </a:r>
            <a:endParaRPr sz="3000" b="1">
              <a:latin typeface="Roboto Slab"/>
              <a:ea typeface="Roboto Slab"/>
              <a:cs typeface="Roboto Slab"/>
              <a:sym typeface="Roboto Slab"/>
            </a:endParaRPr>
          </a:p>
        </p:txBody>
      </p:sp>
      <p:sp>
        <p:nvSpPr>
          <p:cNvPr id="298" name="Google Shape;298;g138ac2a34ac_0_40"/>
          <p:cNvSpPr txBox="1">
            <a:spLocks noGrp="1"/>
          </p:cNvSpPr>
          <p:nvPr>
            <p:ph type="body" idx="1"/>
          </p:nvPr>
        </p:nvSpPr>
        <p:spPr>
          <a:xfrm>
            <a:off x="1463040" y="2799983"/>
            <a:ext cx="4087500" cy="22038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500">
                <a:latin typeface="Roboto"/>
                <a:ea typeface="Roboto"/>
                <a:cs typeface="Roboto"/>
                <a:sym typeface="Roboto"/>
              </a:rPr>
              <a:t>Calculate the percentage of negative comments on all the posts. Negative comments are described as comments where a user comments but does not upvote. This will quantity how much of the content on </a:t>
            </a:r>
            <a:r>
              <a:rPr lang="en-US" sz="1500" i="1">
                <a:latin typeface="Roboto"/>
                <a:ea typeface="Roboto"/>
                <a:cs typeface="Roboto"/>
                <a:sym typeface="Roboto"/>
              </a:rPr>
              <a:t>Classroom Connec</a:t>
            </a:r>
            <a:r>
              <a:rPr lang="en-US" sz="1500">
                <a:latin typeface="Roboto"/>
                <a:ea typeface="Roboto"/>
                <a:cs typeface="Roboto"/>
                <a:sym typeface="Roboto"/>
              </a:rPr>
              <a:t>t is useful to users</a:t>
            </a:r>
            <a:endParaRPr sz="1500">
              <a:latin typeface="Roboto"/>
              <a:ea typeface="Roboto"/>
              <a:cs typeface="Roboto"/>
              <a:sym typeface="Roboto"/>
            </a:endParaRPr>
          </a:p>
          <a:p>
            <a:pPr marL="0" lvl="0" indent="0" algn="l" rtl="0">
              <a:spcBef>
                <a:spcPts val="1000"/>
              </a:spcBef>
              <a:spcAft>
                <a:spcPts val="0"/>
              </a:spcAft>
              <a:buNone/>
            </a:pPr>
            <a:endParaRPr sz="1500"/>
          </a:p>
        </p:txBody>
      </p:sp>
      <p:sp>
        <p:nvSpPr>
          <p:cNvPr id="299" name="Google Shape;299;g138ac2a34ac_0_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300" name="Google Shape;300;g138ac2a34ac_0_40"/>
          <p:cNvSpPr>
            <a:spLocks noGrp="1"/>
          </p:cNvSpPr>
          <p:nvPr>
            <p:ph type="pic" idx="2"/>
          </p:nvPr>
        </p:nvSpPr>
        <p:spPr>
          <a:xfrm>
            <a:off x="6099048" y="777240"/>
            <a:ext cx="5184600" cy="5303400"/>
          </a:xfrm>
          <a:prstGeom prst="rect">
            <a:avLst/>
          </a:prstGeom>
        </p:spPr>
      </p:sp>
      <p:pic>
        <p:nvPicPr>
          <p:cNvPr id="301" name="Google Shape;301;g138ac2a34ac_0_40"/>
          <p:cNvPicPr preferRelativeResize="0"/>
          <p:nvPr/>
        </p:nvPicPr>
        <p:blipFill rotWithShape="1">
          <a:blip r:embed="rId3">
            <a:alphaModFix/>
          </a:blip>
          <a:srcRect l="891"/>
          <a:stretch/>
        </p:blipFill>
        <p:spPr>
          <a:xfrm>
            <a:off x="6277425" y="1346900"/>
            <a:ext cx="4785601" cy="416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38ac2a34ac_0_51"/>
          <p:cNvSpPr txBox="1">
            <a:spLocks noGrp="1"/>
          </p:cNvSpPr>
          <p:nvPr>
            <p:ph type="title"/>
          </p:nvPr>
        </p:nvSpPr>
        <p:spPr>
          <a:xfrm>
            <a:off x="1463040" y="1828800"/>
            <a:ext cx="4087500" cy="841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US" sz="3000" b="1">
                <a:latin typeface="Roboto Slab"/>
                <a:ea typeface="Roboto Slab"/>
                <a:cs typeface="Roboto Slab"/>
                <a:sym typeface="Roboto Slab"/>
              </a:rPr>
              <a:t>Challenging Queries</a:t>
            </a:r>
            <a:endParaRPr sz="3000" b="1">
              <a:latin typeface="Roboto Slab"/>
              <a:ea typeface="Roboto Slab"/>
              <a:cs typeface="Roboto Slab"/>
              <a:sym typeface="Roboto Slab"/>
            </a:endParaRPr>
          </a:p>
        </p:txBody>
      </p:sp>
      <p:sp>
        <p:nvSpPr>
          <p:cNvPr id="308" name="Google Shape;308;g138ac2a34ac_0_51"/>
          <p:cNvSpPr txBox="1">
            <a:spLocks noGrp="1"/>
          </p:cNvSpPr>
          <p:nvPr>
            <p:ph type="body" idx="1"/>
          </p:nvPr>
        </p:nvSpPr>
        <p:spPr>
          <a:xfrm>
            <a:off x="1463050" y="2799975"/>
            <a:ext cx="3815400" cy="2368800"/>
          </a:xfrm>
          <a:prstGeom prst="rect">
            <a:avLst/>
          </a:prstGeom>
        </p:spPr>
        <p:txBody>
          <a:bodyPr spcFirstLastPara="1" wrap="square" lIns="91425" tIns="45700" rIns="91425" bIns="45700" anchor="t" anchorCtr="0">
            <a:normAutofit lnSpcReduction="20000"/>
          </a:bodyPr>
          <a:lstStyle/>
          <a:p>
            <a:pPr marL="0" lvl="0" indent="0" algn="l" rtl="0">
              <a:lnSpc>
                <a:spcPct val="115000"/>
              </a:lnSpc>
              <a:spcBef>
                <a:spcPts val="0"/>
              </a:spcBef>
              <a:spcAft>
                <a:spcPts val="0"/>
              </a:spcAft>
              <a:buNone/>
            </a:pPr>
            <a:r>
              <a:rPr lang="en-US" sz="1500">
                <a:latin typeface="Roboto"/>
                <a:ea typeface="Roboto"/>
                <a:cs typeface="Roboto"/>
                <a:sym typeface="Roboto"/>
              </a:rPr>
              <a:t>A user has purchased a ‘personalized ranking’ list from your platform. This is a ranking of business programs the user is likely to be admitted to based on that user’s GMAT score (610). The likelihood of program admittance is categorized by ‘‘safety’, ‘reach’ and ‘moderate’. This allows students to have a better ideas of what their chances in being admitted to a specific program</a:t>
            </a:r>
            <a:endParaRPr sz="1500">
              <a:latin typeface="Roboto"/>
              <a:ea typeface="Roboto"/>
              <a:cs typeface="Roboto"/>
              <a:sym typeface="Roboto"/>
            </a:endParaRPr>
          </a:p>
        </p:txBody>
      </p:sp>
      <p:sp>
        <p:nvSpPr>
          <p:cNvPr id="309" name="Google Shape;309;g138ac2a34ac_0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10" name="Google Shape;310;g138ac2a34ac_0_51"/>
          <p:cNvSpPr>
            <a:spLocks noGrp="1"/>
          </p:cNvSpPr>
          <p:nvPr>
            <p:ph type="pic" idx="2"/>
          </p:nvPr>
        </p:nvSpPr>
        <p:spPr>
          <a:xfrm>
            <a:off x="6099048" y="777240"/>
            <a:ext cx="5184600" cy="5303400"/>
          </a:xfrm>
          <a:prstGeom prst="rect">
            <a:avLst/>
          </a:prstGeom>
        </p:spPr>
      </p:sp>
      <p:pic>
        <p:nvPicPr>
          <p:cNvPr id="311" name="Google Shape;311;g138ac2a34ac_0_51"/>
          <p:cNvPicPr preferRelativeResize="0"/>
          <p:nvPr/>
        </p:nvPicPr>
        <p:blipFill>
          <a:blip r:embed="rId3">
            <a:alphaModFix/>
          </a:blip>
          <a:stretch>
            <a:fillRect/>
          </a:stretch>
        </p:blipFill>
        <p:spPr>
          <a:xfrm>
            <a:off x="6236825" y="2169600"/>
            <a:ext cx="4768800" cy="291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38af82f85e_5_19"/>
          <p:cNvSpPr txBox="1">
            <a:spLocks noGrp="1"/>
          </p:cNvSpPr>
          <p:nvPr>
            <p:ph type="title"/>
          </p:nvPr>
        </p:nvSpPr>
        <p:spPr>
          <a:xfrm>
            <a:off x="1492691" y="1203908"/>
            <a:ext cx="4480500" cy="64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Roboto Slab"/>
                <a:ea typeface="Roboto Slab"/>
                <a:cs typeface="Roboto Slab"/>
                <a:sym typeface="Roboto Slab"/>
              </a:rPr>
              <a:t>Challenges</a:t>
            </a:r>
            <a:endParaRPr>
              <a:latin typeface="Roboto Slab"/>
              <a:ea typeface="Roboto Slab"/>
              <a:cs typeface="Roboto Slab"/>
              <a:sym typeface="Roboto Slab"/>
            </a:endParaRPr>
          </a:p>
        </p:txBody>
      </p:sp>
      <p:pic>
        <p:nvPicPr>
          <p:cNvPr id="318" name="Google Shape;318;g138af82f85e_5_19"/>
          <p:cNvPicPr preferRelativeResize="0">
            <a:picLocks noGrp="1"/>
          </p:cNvPicPr>
          <p:nvPr>
            <p:ph type="pic" idx="5"/>
          </p:nvPr>
        </p:nvPicPr>
        <p:blipFill rotWithShape="1">
          <a:blip r:embed="rId3">
            <a:alphaModFix/>
          </a:blip>
          <a:srcRect l="14838" r="14838"/>
          <a:stretch/>
        </p:blipFill>
        <p:spPr>
          <a:xfrm>
            <a:off x="6208776" y="1289304"/>
            <a:ext cx="4572000" cy="4334400"/>
          </a:xfrm>
          <a:prstGeom prst="rect">
            <a:avLst/>
          </a:prstGeom>
        </p:spPr>
      </p:pic>
      <p:sp>
        <p:nvSpPr>
          <p:cNvPr id="319" name="Google Shape;319;g138af82f85e_5_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20" name="Google Shape;320;g138af82f85e_5_19"/>
          <p:cNvSpPr txBox="1"/>
          <p:nvPr/>
        </p:nvSpPr>
        <p:spPr>
          <a:xfrm>
            <a:off x="1492700" y="1999650"/>
            <a:ext cx="40275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US">
                <a:latin typeface="Roboto"/>
                <a:ea typeface="Roboto"/>
                <a:cs typeface="Roboto"/>
                <a:sym typeface="Roboto"/>
              </a:rPr>
              <a:t>No prior website to reference from: Since it is a new application, the team had to brainstorm and be creative on creating and linking entities together</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solidFill>
                  <a:schemeClr val="dk1"/>
                </a:solidFill>
                <a:latin typeface="Roboto"/>
                <a:ea typeface="Roboto"/>
                <a:cs typeface="Roboto"/>
                <a:sym typeface="Roboto"/>
              </a:rPr>
              <a:t>Data integration and quality problem: A common issue stemmed from teammates using different applications like MySQL. some queries would return an error since it is case sensitive whereas MySQL wasn’t. Therefore, this process required extensive cleaning and filtering the data</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latin typeface="Roboto"/>
                <a:ea typeface="Roboto"/>
                <a:cs typeface="Roboto"/>
                <a:sym typeface="Roboto"/>
              </a:rPr>
              <a:t>Database access concerns: Everyone installed MySQL Workbench and joined a cloud database instead of using their local machine to collaborate effectively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latin typeface="Roboto"/>
                <a:ea typeface="Roboto"/>
                <a:cs typeface="Roboto"/>
                <a:sym typeface="Roboto"/>
              </a:rPr>
              <a:t>Explaining challenging queries to the team to ensure everyone understood their part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2"/>
          <p:cNvSpPr txBox="1">
            <a:spLocks noGrp="1"/>
          </p:cNvSpPr>
          <p:nvPr>
            <p:ph type="title"/>
          </p:nvPr>
        </p:nvSpPr>
        <p:spPr>
          <a:xfrm>
            <a:off x="1600200" y="1371600"/>
            <a:ext cx="9017700" cy="64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i="1">
                <a:latin typeface="Roboto Slab"/>
                <a:ea typeface="Roboto Slab"/>
                <a:cs typeface="Roboto Slab"/>
                <a:sym typeface="Roboto Slab"/>
              </a:rPr>
              <a:t>Classroom Connect </a:t>
            </a:r>
            <a:r>
              <a:rPr lang="en-US">
                <a:latin typeface="Roboto Slab"/>
                <a:ea typeface="Roboto Slab"/>
                <a:cs typeface="Roboto Slab"/>
                <a:sym typeface="Roboto Slab"/>
              </a:rPr>
              <a:t>Business Potential</a:t>
            </a:r>
            <a:endParaRPr>
              <a:latin typeface="Roboto Slab"/>
              <a:ea typeface="Roboto Slab"/>
              <a:cs typeface="Roboto Slab"/>
              <a:sym typeface="Roboto Slab"/>
            </a:endParaRPr>
          </a:p>
        </p:txBody>
      </p:sp>
      <p:pic>
        <p:nvPicPr>
          <p:cNvPr id="326" name="Google Shape;326;p12" descr="Person drawing a line on a graph on a clear white board"/>
          <p:cNvPicPr preferRelativeResize="0">
            <a:picLocks noGrp="1"/>
          </p:cNvPicPr>
          <p:nvPr>
            <p:ph type="pic" idx="2"/>
          </p:nvPr>
        </p:nvPicPr>
        <p:blipFill rotWithShape="1">
          <a:blip r:embed="rId3">
            <a:alphaModFix/>
          </a:blip>
          <a:srcRect/>
          <a:stretch/>
        </p:blipFill>
        <p:spPr>
          <a:xfrm>
            <a:off x="1709928" y="2105025"/>
            <a:ext cx="4178808" cy="3383280"/>
          </a:xfrm>
          <a:prstGeom prst="rect">
            <a:avLst/>
          </a:prstGeom>
          <a:solidFill>
            <a:schemeClr val="accent4"/>
          </a:solidFill>
          <a:ln>
            <a:noFill/>
          </a:ln>
        </p:spPr>
      </p:pic>
      <p:sp>
        <p:nvSpPr>
          <p:cNvPr id="327" name="Google Shape;327;p12"/>
          <p:cNvSpPr txBox="1">
            <a:spLocks noGrp="1"/>
          </p:cNvSpPr>
          <p:nvPr>
            <p:ph type="body" idx="1"/>
          </p:nvPr>
        </p:nvSpPr>
        <p:spPr>
          <a:xfrm>
            <a:off x="6254496" y="2103120"/>
            <a:ext cx="2185416" cy="3657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AE4627"/>
              </a:buClr>
              <a:buSzPts val="1800"/>
              <a:buNone/>
            </a:pPr>
            <a:r>
              <a:rPr lang="en-US">
                <a:latin typeface="Roboto"/>
                <a:ea typeface="Roboto"/>
                <a:cs typeface="Roboto"/>
                <a:sym typeface="Roboto"/>
              </a:rPr>
              <a:t>Ideas</a:t>
            </a:r>
            <a:endParaRPr>
              <a:latin typeface="Roboto"/>
              <a:ea typeface="Roboto"/>
              <a:cs typeface="Roboto"/>
              <a:sym typeface="Roboto"/>
            </a:endParaRPr>
          </a:p>
        </p:txBody>
      </p:sp>
      <p:sp>
        <p:nvSpPr>
          <p:cNvPr id="328" name="Google Shape;328;p12"/>
          <p:cNvSpPr txBox="1">
            <a:spLocks noGrp="1"/>
          </p:cNvSpPr>
          <p:nvPr>
            <p:ph type="body" idx="3"/>
          </p:nvPr>
        </p:nvSpPr>
        <p:spPr>
          <a:xfrm>
            <a:off x="6254500" y="2569475"/>
            <a:ext cx="2356200" cy="2916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32857"/>
              </a:lnSpc>
              <a:spcBef>
                <a:spcPts val="0"/>
              </a:spcBef>
              <a:spcAft>
                <a:spcPts val="0"/>
              </a:spcAft>
              <a:buClr>
                <a:schemeClr val="dk1"/>
              </a:buClr>
              <a:buSzPts val="1295"/>
              <a:buNone/>
            </a:pPr>
            <a:r>
              <a:rPr lang="en-US" sz="1200">
                <a:latin typeface="Roboto"/>
                <a:ea typeface="Roboto"/>
                <a:cs typeface="Roboto"/>
                <a:sym typeface="Roboto"/>
              </a:rPr>
              <a:t>1) Universities start paying for marketing advertisements on the platform</a:t>
            </a:r>
            <a:endParaRPr sz="1200">
              <a:latin typeface="Roboto"/>
              <a:ea typeface="Roboto"/>
              <a:cs typeface="Roboto"/>
              <a:sym typeface="Roboto"/>
            </a:endParaRPr>
          </a:p>
          <a:p>
            <a:pPr marL="0" lvl="0" indent="0" algn="l" rtl="0">
              <a:lnSpc>
                <a:spcPct val="132857"/>
              </a:lnSpc>
              <a:spcBef>
                <a:spcPts val="1000"/>
              </a:spcBef>
              <a:spcAft>
                <a:spcPts val="0"/>
              </a:spcAft>
              <a:buClr>
                <a:schemeClr val="dk1"/>
              </a:buClr>
              <a:buSzPts val="1295"/>
              <a:buNone/>
            </a:pPr>
            <a:r>
              <a:rPr lang="en-US" sz="1200">
                <a:latin typeface="Roboto"/>
                <a:ea typeface="Roboto"/>
                <a:cs typeface="Roboto"/>
                <a:sym typeface="Roboto"/>
              </a:rPr>
              <a:t>2) Classroom connect can be used by professors to study their next work experiences</a:t>
            </a:r>
            <a:endParaRPr sz="1200">
              <a:latin typeface="Roboto"/>
              <a:ea typeface="Roboto"/>
              <a:cs typeface="Roboto"/>
              <a:sym typeface="Roboto"/>
            </a:endParaRPr>
          </a:p>
          <a:p>
            <a:pPr marL="0" lvl="0" indent="0" algn="l" rtl="0">
              <a:lnSpc>
                <a:spcPct val="132857"/>
              </a:lnSpc>
              <a:spcBef>
                <a:spcPts val="1000"/>
              </a:spcBef>
              <a:spcAft>
                <a:spcPts val="0"/>
              </a:spcAft>
              <a:buClr>
                <a:schemeClr val="dk1"/>
              </a:buClr>
              <a:buSzPts val="1295"/>
              <a:buNone/>
            </a:pPr>
            <a:r>
              <a:rPr lang="en-US" sz="1200">
                <a:latin typeface="Roboto"/>
                <a:ea typeface="Roboto"/>
                <a:cs typeface="Roboto"/>
                <a:sym typeface="Roboto"/>
              </a:rPr>
              <a:t>3) Universities subscribing to sell items. For instance, “McGill sweatshirts” to boost social media awareness and grab students’ attention</a:t>
            </a:r>
            <a:endParaRPr sz="1200">
              <a:latin typeface="Roboto"/>
              <a:ea typeface="Roboto"/>
              <a:cs typeface="Roboto"/>
              <a:sym typeface="Roboto"/>
            </a:endParaRPr>
          </a:p>
        </p:txBody>
      </p:sp>
      <p:sp>
        <p:nvSpPr>
          <p:cNvPr id="329" name="Google Shape;329;p12"/>
          <p:cNvSpPr txBox="1">
            <a:spLocks noGrp="1"/>
          </p:cNvSpPr>
          <p:nvPr>
            <p:ph type="body" idx="4"/>
          </p:nvPr>
        </p:nvSpPr>
        <p:spPr>
          <a:xfrm>
            <a:off x="8714232" y="2103120"/>
            <a:ext cx="2185416" cy="3657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AE4627"/>
              </a:buClr>
              <a:buSzPts val="1800"/>
              <a:buNone/>
            </a:pPr>
            <a:r>
              <a:rPr lang="en-US">
                <a:latin typeface="Roboto"/>
                <a:ea typeface="Roboto"/>
                <a:cs typeface="Roboto"/>
                <a:sym typeface="Roboto"/>
              </a:rPr>
              <a:t>Rewards</a:t>
            </a:r>
            <a:endParaRPr>
              <a:latin typeface="Roboto"/>
              <a:ea typeface="Roboto"/>
              <a:cs typeface="Roboto"/>
              <a:sym typeface="Roboto"/>
            </a:endParaRPr>
          </a:p>
        </p:txBody>
      </p:sp>
      <p:sp>
        <p:nvSpPr>
          <p:cNvPr id="330" name="Google Shape;330;p12"/>
          <p:cNvSpPr txBox="1">
            <a:spLocks noGrp="1"/>
          </p:cNvSpPr>
          <p:nvPr>
            <p:ph type="body" idx="5"/>
          </p:nvPr>
        </p:nvSpPr>
        <p:spPr>
          <a:xfrm>
            <a:off x="8714225" y="2569475"/>
            <a:ext cx="2481000" cy="29169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42857"/>
              </a:lnSpc>
              <a:spcBef>
                <a:spcPts val="0"/>
              </a:spcBef>
              <a:spcAft>
                <a:spcPts val="0"/>
              </a:spcAft>
              <a:buClr>
                <a:schemeClr val="dk1"/>
              </a:buClr>
              <a:buSzPts val="1400"/>
              <a:buNone/>
            </a:pPr>
            <a:r>
              <a:rPr lang="en-US" sz="1200">
                <a:latin typeface="Roboto"/>
                <a:ea typeface="Roboto"/>
                <a:cs typeface="Roboto"/>
                <a:sym typeface="Roboto"/>
              </a:rPr>
              <a:t>1) Generate income for </a:t>
            </a:r>
            <a:r>
              <a:rPr lang="en-US" sz="1100">
                <a:latin typeface="Roboto"/>
                <a:ea typeface="Roboto"/>
                <a:cs typeface="Roboto"/>
                <a:sym typeface="Roboto"/>
              </a:rPr>
              <a:t>developers</a:t>
            </a:r>
            <a:endParaRPr sz="1100">
              <a:latin typeface="Roboto"/>
              <a:ea typeface="Roboto"/>
              <a:cs typeface="Roboto"/>
              <a:sym typeface="Roboto"/>
            </a:endParaRPr>
          </a:p>
          <a:p>
            <a:pPr marL="0" lvl="0" indent="0" algn="l" rtl="0">
              <a:lnSpc>
                <a:spcPct val="142857"/>
              </a:lnSpc>
              <a:spcBef>
                <a:spcPts val="0"/>
              </a:spcBef>
              <a:spcAft>
                <a:spcPts val="0"/>
              </a:spcAft>
              <a:buClr>
                <a:schemeClr val="dk1"/>
              </a:buClr>
              <a:buSzPts val="1400"/>
              <a:buNone/>
            </a:pPr>
            <a:r>
              <a:rPr lang="en-US" sz="1200">
                <a:latin typeface="Roboto"/>
                <a:ea typeface="Roboto"/>
                <a:cs typeface="Roboto"/>
                <a:sym typeface="Roboto"/>
              </a:rPr>
              <a:t>and provides a broader list of universities for users to apply for</a:t>
            </a:r>
            <a:endParaRPr sz="1200">
              <a:latin typeface="Roboto"/>
              <a:ea typeface="Roboto"/>
              <a:cs typeface="Roboto"/>
              <a:sym typeface="Roboto"/>
            </a:endParaRPr>
          </a:p>
          <a:p>
            <a:pPr marL="0" lvl="0" indent="0" algn="l" rtl="0">
              <a:lnSpc>
                <a:spcPct val="142857"/>
              </a:lnSpc>
              <a:spcBef>
                <a:spcPts val="1000"/>
              </a:spcBef>
              <a:spcAft>
                <a:spcPts val="0"/>
              </a:spcAft>
              <a:buClr>
                <a:schemeClr val="dk1"/>
              </a:buClr>
              <a:buSzPts val="1400"/>
              <a:buNone/>
            </a:pPr>
            <a:r>
              <a:rPr lang="en-US" sz="1200">
                <a:latin typeface="Roboto"/>
                <a:ea typeface="Roboto"/>
                <a:cs typeface="Roboto"/>
                <a:sym typeface="Roboto"/>
              </a:rPr>
              <a:t>2) Higher ranking of professors, since a professor can have a better understanding of the workplace and relevant courses</a:t>
            </a:r>
            <a:endParaRPr sz="1200">
              <a:latin typeface="Roboto"/>
              <a:ea typeface="Roboto"/>
              <a:cs typeface="Roboto"/>
              <a:sym typeface="Roboto"/>
            </a:endParaRPr>
          </a:p>
          <a:p>
            <a:pPr marL="0" lvl="0" indent="0" algn="l" rtl="0">
              <a:lnSpc>
                <a:spcPct val="142857"/>
              </a:lnSpc>
              <a:spcBef>
                <a:spcPts val="1000"/>
              </a:spcBef>
              <a:spcAft>
                <a:spcPts val="0"/>
              </a:spcAft>
              <a:buClr>
                <a:schemeClr val="dk1"/>
              </a:buClr>
              <a:buSzPts val="1400"/>
              <a:buNone/>
            </a:pPr>
            <a:r>
              <a:rPr lang="en-US" sz="1200">
                <a:latin typeface="Roboto"/>
                <a:ea typeface="Roboto"/>
                <a:cs typeface="Roboto"/>
                <a:sym typeface="Roboto"/>
              </a:rPr>
              <a:t>3) Boosting income for developers and ability to branch out</a:t>
            </a:r>
            <a:endParaRPr sz="1200">
              <a:latin typeface="Roboto"/>
              <a:ea typeface="Roboto"/>
              <a:cs typeface="Roboto"/>
              <a:sym typeface="Roboto"/>
            </a:endParaRPr>
          </a:p>
          <a:p>
            <a:pPr marL="0" lvl="0" indent="0" algn="l" rtl="0">
              <a:lnSpc>
                <a:spcPct val="142857"/>
              </a:lnSpc>
              <a:spcBef>
                <a:spcPts val="1000"/>
              </a:spcBef>
              <a:spcAft>
                <a:spcPts val="0"/>
              </a:spcAft>
              <a:buClr>
                <a:schemeClr val="dk1"/>
              </a:buClr>
              <a:buSzPts val="1400"/>
              <a:buNone/>
            </a:pPr>
            <a:endParaRPr sz="1200">
              <a:latin typeface="Roboto"/>
              <a:ea typeface="Roboto"/>
              <a:cs typeface="Roboto"/>
              <a:sym typeface="Roboto"/>
            </a:endParaRPr>
          </a:p>
        </p:txBody>
      </p:sp>
      <p:sp>
        <p:nvSpPr>
          <p:cNvPr id="331" name="Google Shape;33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2022</a:t>
            </a:r>
            <a:endParaRPr/>
          </a:p>
        </p:txBody>
      </p:sp>
      <p:sp>
        <p:nvSpPr>
          <p:cNvPr id="332" name="Google Shape;33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49e3fefe29_1_15"/>
          <p:cNvSpPr txBox="1">
            <a:spLocks noGrp="1"/>
          </p:cNvSpPr>
          <p:nvPr>
            <p:ph type="title"/>
          </p:nvPr>
        </p:nvSpPr>
        <p:spPr>
          <a:xfrm>
            <a:off x="1615491" y="1203908"/>
            <a:ext cx="4480500" cy="64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Roboto Slab"/>
                <a:ea typeface="Roboto Slab"/>
                <a:cs typeface="Roboto Slab"/>
                <a:sym typeface="Roboto Slab"/>
              </a:rPr>
              <a:t>Lessons Learnt</a:t>
            </a:r>
            <a:endParaRPr>
              <a:latin typeface="Roboto Slab"/>
              <a:ea typeface="Roboto Slab"/>
              <a:cs typeface="Roboto Slab"/>
              <a:sym typeface="Roboto Slab"/>
            </a:endParaRPr>
          </a:p>
        </p:txBody>
      </p:sp>
      <p:pic>
        <p:nvPicPr>
          <p:cNvPr id="339" name="Google Shape;339;g149e3fefe29_1_15"/>
          <p:cNvPicPr preferRelativeResize="0">
            <a:picLocks noGrp="1"/>
          </p:cNvPicPr>
          <p:nvPr>
            <p:ph type="pic" idx="5"/>
          </p:nvPr>
        </p:nvPicPr>
        <p:blipFill rotWithShape="1">
          <a:blip r:embed="rId3">
            <a:alphaModFix/>
          </a:blip>
          <a:srcRect l="14838" r="14838"/>
          <a:stretch/>
        </p:blipFill>
        <p:spPr>
          <a:xfrm>
            <a:off x="6208776" y="1289304"/>
            <a:ext cx="4572000" cy="4334400"/>
          </a:xfrm>
          <a:prstGeom prst="rect">
            <a:avLst/>
          </a:prstGeom>
        </p:spPr>
      </p:pic>
      <p:sp>
        <p:nvSpPr>
          <p:cNvPr id="340" name="Google Shape;340;g149e3fefe29_1_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41" name="Google Shape;341;g149e3fefe29_1_15"/>
          <p:cNvSpPr txBox="1"/>
          <p:nvPr/>
        </p:nvSpPr>
        <p:spPr>
          <a:xfrm>
            <a:off x="1492700" y="1999650"/>
            <a:ext cx="40275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US">
                <a:latin typeface="Roboto"/>
                <a:ea typeface="Roboto"/>
                <a:cs typeface="Roboto"/>
                <a:sym typeface="Roboto"/>
              </a:rPr>
              <a:t>The importance of adding comments in your queries, which enables others to quickly understand your queries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latin typeface="Roboto"/>
                <a:ea typeface="Roboto"/>
                <a:cs typeface="Roboto"/>
                <a:sym typeface="Roboto"/>
              </a:rPr>
              <a:t>As a team of beginners in MySQL, we realized how we subconsciously applied the concept of Normalization when breaking down the entities. We realized its importance and made more sense to apply it when Prof. Animesh explained it.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latin typeface="Roboto"/>
                <a:ea typeface="Roboto"/>
                <a:cs typeface="Roboto"/>
                <a:sym typeface="Roboto"/>
              </a:rPr>
              <a:t>Even if MySQL is not case sensitive, it is always a good practice to type statements like; “SELECT”, in upper case letters to enhance readability of your queries.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US">
                <a:latin typeface="Roboto"/>
                <a:ea typeface="Roboto"/>
                <a:cs typeface="Roboto"/>
                <a:sym typeface="Roboto"/>
              </a:rPr>
              <a:t>Following up on the above-mentioned comment, it is always a good practice to practice indenting for subqueries.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
        <p:nvSpPr>
          <p:cNvPr id="210" name="Google Shape;210;p5"/>
          <p:cNvSpPr txBox="1"/>
          <p:nvPr/>
        </p:nvSpPr>
        <p:spPr>
          <a:xfrm>
            <a:off x="1365250" y="1239300"/>
            <a:ext cx="8667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dirty="0">
                <a:latin typeface="Roboto Slab"/>
                <a:ea typeface="Roboto Slab"/>
                <a:cs typeface="Roboto Slab"/>
                <a:sym typeface="Roboto Slab"/>
              </a:rPr>
              <a:t>Mission Statement &amp; Objective</a:t>
            </a:r>
            <a:endParaRPr sz="2800" dirty="0">
              <a:latin typeface="Roboto Slab"/>
              <a:ea typeface="Roboto Slab"/>
              <a:cs typeface="Roboto Slab"/>
              <a:sym typeface="Roboto Slab"/>
            </a:endParaRPr>
          </a:p>
        </p:txBody>
      </p:sp>
      <p:sp>
        <p:nvSpPr>
          <p:cNvPr id="211" name="Google Shape;211;p5"/>
          <p:cNvSpPr txBox="1"/>
          <p:nvPr/>
        </p:nvSpPr>
        <p:spPr>
          <a:xfrm>
            <a:off x="1538250" y="2049450"/>
            <a:ext cx="9115500" cy="2759100"/>
          </a:xfrm>
          <a:prstGeom prst="rect">
            <a:avLst/>
          </a:prstGeom>
          <a:noFill/>
          <a:ln>
            <a:noFill/>
          </a:ln>
        </p:spPr>
        <p:txBody>
          <a:bodyPr spcFirstLastPara="1" wrap="square" lIns="91425" tIns="91425" rIns="91425" bIns="91425" anchor="t" anchorCtr="0">
            <a:noAutofit/>
          </a:bodyPr>
          <a:lstStyle/>
          <a:p>
            <a:pPr marL="0" lvl="0" indent="0" algn="ctr" rtl="0">
              <a:spcBef>
                <a:spcPts val="1400"/>
              </a:spcBef>
              <a:spcAft>
                <a:spcPts val="0"/>
              </a:spcAft>
              <a:buNone/>
            </a:pPr>
            <a:r>
              <a:rPr lang="en-US" sz="1700" b="1" dirty="0">
                <a:solidFill>
                  <a:schemeClr val="dk1"/>
                </a:solidFill>
                <a:latin typeface="Roboto"/>
                <a:ea typeface="Roboto"/>
                <a:cs typeface="Roboto"/>
                <a:sym typeface="Roboto"/>
              </a:rPr>
              <a:t>To bridge the gap between students around the world, facilitate their academic journey, empower them to make the best decision for their careers, and build the future they desire.</a:t>
            </a:r>
            <a:endParaRPr sz="1700" b="1" dirty="0">
              <a:solidFill>
                <a:schemeClr val="dk1"/>
              </a:solidFill>
              <a:latin typeface="Roboto"/>
              <a:ea typeface="Roboto"/>
              <a:cs typeface="Roboto"/>
              <a:sym typeface="Roboto"/>
            </a:endParaRPr>
          </a:p>
          <a:p>
            <a:pPr marL="0" lvl="0" indent="0" algn="ctr" rtl="0">
              <a:spcBef>
                <a:spcPts val="1400"/>
              </a:spcBef>
              <a:spcAft>
                <a:spcPts val="0"/>
              </a:spcAft>
              <a:buNone/>
            </a:pPr>
            <a:endParaRPr sz="300" b="1" dirty="0">
              <a:solidFill>
                <a:schemeClr val="dk1"/>
              </a:solidFill>
              <a:latin typeface="Roboto"/>
              <a:ea typeface="Roboto"/>
              <a:cs typeface="Roboto"/>
              <a:sym typeface="Roboto"/>
            </a:endParaRPr>
          </a:p>
          <a:p>
            <a:pPr marL="457200" lvl="0" indent="-304800" algn="l" rtl="0">
              <a:lnSpc>
                <a:spcPct val="150000"/>
              </a:lnSpc>
              <a:spcBef>
                <a:spcPts val="140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Develop a platform to enable past, present, and future students to connect and share their post-secondary experiences, enriching one another with helpful information.</a:t>
            </a:r>
            <a:endParaRPr sz="1200" dirty="0">
              <a:solidFill>
                <a:schemeClr val="dk1"/>
              </a:solidFill>
              <a:latin typeface="Roboto"/>
              <a:ea typeface="Roboto"/>
              <a:cs typeface="Roboto"/>
              <a:sym typeface="Roboto"/>
            </a:endParaRPr>
          </a:p>
          <a:p>
            <a:pPr marL="457200" lvl="0" indent="-304800" algn="l" rtl="0">
              <a:lnSpc>
                <a:spcPct val="150000"/>
              </a:lnSpc>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Establish a bond between users like high school students, undergraduate, and graduate students. </a:t>
            </a:r>
            <a:endParaRPr sz="1200" dirty="0">
              <a:solidFill>
                <a:schemeClr val="dk1"/>
              </a:solidFill>
              <a:latin typeface="Roboto"/>
              <a:ea typeface="Roboto"/>
              <a:cs typeface="Roboto"/>
              <a:sym typeface="Roboto"/>
            </a:endParaRPr>
          </a:p>
          <a:p>
            <a:pPr marL="457200" lvl="0" indent="-304800" algn="l" rtl="0">
              <a:lnSpc>
                <a:spcPct val="150000"/>
              </a:lnSpc>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Provide clarification with respect to university admission requirements, international requirements, and transfer credits.</a:t>
            </a:r>
            <a:endParaRPr sz="1200" dirty="0">
              <a:solidFill>
                <a:schemeClr val="dk1"/>
              </a:solidFill>
              <a:latin typeface="Roboto"/>
              <a:ea typeface="Roboto"/>
              <a:cs typeface="Roboto"/>
              <a:sym typeface="Roboto"/>
            </a:endParaRPr>
          </a:p>
          <a:p>
            <a:pPr marL="457200" lvl="0" indent="-304800" algn="l" rtl="0">
              <a:lnSpc>
                <a:spcPct val="150000"/>
              </a:lnSpc>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Share information about anticipated course materials, pre-requisites, and classroom workload.</a:t>
            </a:r>
            <a:endParaRPr sz="1200" dirty="0">
              <a:solidFill>
                <a:schemeClr val="dk1"/>
              </a:solidFill>
              <a:latin typeface="Roboto"/>
              <a:ea typeface="Roboto"/>
              <a:cs typeface="Roboto"/>
              <a:sym typeface="Roboto"/>
            </a:endParaRPr>
          </a:p>
          <a:p>
            <a:pPr marL="457200" lvl="0" indent="-304800" algn="l" rtl="0">
              <a:lnSpc>
                <a:spcPct val="150000"/>
              </a:lnSpc>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Offer career assistance to internships, future job opportunities and expected work environment.</a:t>
            </a:r>
            <a:endParaRPr sz="1200" dirty="0">
              <a:solidFill>
                <a:schemeClr val="dk1"/>
              </a:solidFill>
              <a:latin typeface="Roboto"/>
              <a:ea typeface="Roboto"/>
              <a:cs typeface="Roboto"/>
              <a:sym typeface="Roboto"/>
            </a:endParaRPr>
          </a:p>
          <a:p>
            <a:pPr marL="457200" lvl="0" indent="-304800" algn="l" rtl="0">
              <a:lnSpc>
                <a:spcPct val="150000"/>
              </a:lnSpc>
              <a:spcBef>
                <a:spcPts val="0"/>
              </a:spcBef>
              <a:spcAft>
                <a:spcPts val="0"/>
              </a:spcAft>
              <a:buClr>
                <a:schemeClr val="dk1"/>
              </a:buClr>
              <a:buSzPts val="1200"/>
              <a:buFont typeface="Roboto"/>
              <a:buChar char="➢"/>
            </a:pPr>
            <a:r>
              <a:rPr lang="en-US" sz="1200" dirty="0">
                <a:solidFill>
                  <a:schemeClr val="dk1"/>
                </a:solidFill>
                <a:latin typeface="Roboto"/>
                <a:ea typeface="Roboto"/>
                <a:cs typeface="Roboto"/>
                <a:sym typeface="Roboto"/>
              </a:rPr>
              <a:t>Provide clarification in regards to the list of activities to get involved in, school logistics, and academic atmosphere.</a:t>
            </a:r>
            <a:endParaRPr sz="12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2022</a:t>
            </a:r>
            <a:endParaRPr dirty="0"/>
          </a:p>
        </p:txBody>
      </p:sp>
      <p:sp>
        <p:nvSpPr>
          <p:cNvPr id="217" name="Google Shape;21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rgbClr val="7F7F7F"/>
                </a:solidFill>
              </a:rPr>
              <a:t>3</a:t>
            </a:fld>
            <a:endParaRPr dirty="0">
              <a:solidFill>
                <a:srgbClr val="7F7F7F"/>
              </a:solidFill>
            </a:endParaRPr>
          </a:p>
        </p:txBody>
      </p:sp>
      <p:sp>
        <p:nvSpPr>
          <p:cNvPr id="218" name="Google Shape;218;p6"/>
          <p:cNvSpPr txBox="1"/>
          <p:nvPr/>
        </p:nvSpPr>
        <p:spPr>
          <a:xfrm>
            <a:off x="1462100" y="2013700"/>
            <a:ext cx="4305300" cy="3146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Students can interact with alumni and other students from their current and/or target schools. This provides a platform to raise questions, get answers and grow their network</a:t>
            </a:r>
            <a:endParaRPr sz="130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Students will be able to load their personal, work and course related experience to the application for the benefit of other users</a:t>
            </a:r>
            <a:endParaRPr sz="130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Students can upload posts, comment on posts, send personal messages and upvote the most helpful posts</a:t>
            </a:r>
            <a:endParaRPr sz="1300" dirty="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300" dirty="0">
              <a:solidFill>
                <a:srgbClr val="00517C"/>
              </a:solidFill>
              <a:latin typeface="Roboto"/>
              <a:ea typeface="Roboto"/>
              <a:cs typeface="Roboto"/>
              <a:sym typeface="Roboto"/>
            </a:endParaRPr>
          </a:p>
        </p:txBody>
      </p:sp>
      <p:sp>
        <p:nvSpPr>
          <p:cNvPr id="219" name="Google Shape;219;p6"/>
          <p:cNvSpPr txBox="1"/>
          <p:nvPr/>
        </p:nvSpPr>
        <p:spPr>
          <a:xfrm>
            <a:off x="6096000" y="2013700"/>
            <a:ext cx="4536300" cy="29160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Users are able to view the profiles of </a:t>
            </a:r>
            <a:r>
              <a:rPr lang="en-US" sz="1300" dirty="0" err="1">
                <a:solidFill>
                  <a:schemeClr val="dk1"/>
                </a:solidFill>
                <a:latin typeface="Roboto"/>
                <a:ea typeface="Roboto"/>
                <a:cs typeface="Roboto"/>
                <a:sym typeface="Roboto"/>
              </a:rPr>
              <a:t>alumnis</a:t>
            </a:r>
            <a:r>
              <a:rPr lang="en-US" sz="1300" dirty="0">
                <a:solidFill>
                  <a:schemeClr val="dk1"/>
                </a:solidFill>
                <a:latin typeface="Roboto"/>
                <a:ea typeface="Roboto"/>
                <a:cs typeface="Roboto"/>
                <a:sym typeface="Roboto"/>
              </a:rPr>
              <a:t> who enrolled into their target schools and also look at the standardized test requirements for each program</a:t>
            </a:r>
            <a:endParaRPr sz="1300" dirty="0">
              <a:solidFill>
                <a:schemeClr val="dk1"/>
              </a:solidFill>
              <a:latin typeface="Roboto"/>
              <a:ea typeface="Roboto"/>
              <a:cs typeface="Roboto"/>
              <a:sym typeface="Roboto"/>
            </a:endParaRPr>
          </a:p>
          <a:p>
            <a:pPr marL="457200" marR="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a:p>
            <a:pPr marL="457200" marR="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Students can view alumni outcomes filtered by the program or the university. This will allow them to get a better view of their career progression before deciding on a school/program</a:t>
            </a:r>
            <a:endParaRPr sz="1300" dirty="0">
              <a:solidFill>
                <a:schemeClr val="dk1"/>
              </a:solidFill>
              <a:latin typeface="Roboto"/>
              <a:ea typeface="Roboto"/>
              <a:cs typeface="Roboto"/>
              <a:sym typeface="Roboto"/>
            </a:endParaRPr>
          </a:p>
          <a:p>
            <a:pPr marL="457200" marR="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a:p>
            <a:pPr marL="457200" marR="0" lvl="0" indent="-298450" algn="l" rtl="0">
              <a:lnSpc>
                <a:spcPct val="115000"/>
              </a:lnSpc>
              <a:spcBef>
                <a:spcPts val="0"/>
              </a:spcBef>
              <a:spcAft>
                <a:spcPts val="0"/>
              </a:spcAft>
              <a:buClr>
                <a:schemeClr val="dk1"/>
              </a:buClr>
              <a:buSzPts val="1100"/>
              <a:buFont typeface="Roboto"/>
              <a:buChar char="➢"/>
            </a:pPr>
            <a:r>
              <a:rPr lang="en-US" sz="1300" dirty="0">
                <a:solidFill>
                  <a:schemeClr val="dk1"/>
                </a:solidFill>
                <a:latin typeface="Roboto"/>
                <a:ea typeface="Roboto"/>
                <a:cs typeface="Roboto"/>
                <a:sym typeface="Roboto"/>
              </a:rPr>
              <a:t>Students will be able to search users based on their specific interests and/or awards to seek very specific and tailored guidance </a:t>
            </a:r>
            <a:endParaRPr sz="1300" dirty="0">
              <a:solidFill>
                <a:schemeClr val="dk1"/>
              </a:solidFill>
              <a:latin typeface="Roboto"/>
              <a:ea typeface="Roboto"/>
              <a:cs typeface="Roboto"/>
              <a:sym typeface="Roboto"/>
            </a:endParaRPr>
          </a:p>
        </p:txBody>
      </p:sp>
      <p:sp>
        <p:nvSpPr>
          <p:cNvPr id="220" name="Google Shape;220;p6"/>
          <p:cNvSpPr txBox="1">
            <a:spLocks noGrp="1"/>
          </p:cNvSpPr>
          <p:nvPr>
            <p:ph type="title"/>
          </p:nvPr>
        </p:nvSpPr>
        <p:spPr>
          <a:xfrm>
            <a:off x="1462100" y="722829"/>
            <a:ext cx="10515600" cy="640200"/>
          </a:xfrm>
          <a:prstGeom prst="rect">
            <a:avLst/>
          </a:prstGeom>
          <a:noFill/>
          <a:ln>
            <a:noFill/>
          </a:ln>
        </p:spPr>
        <p:txBody>
          <a:bodyPr spcFirstLastPara="1" wrap="square" lIns="91425" tIns="45700" rIns="91425" bIns="45700" anchor="ctr" anchorCtr="0">
            <a:normAutofit/>
          </a:bodyPr>
          <a:lstStyle/>
          <a:p>
            <a:pPr marL="0" lvl="0" indent="89999" algn="l" rtl="0">
              <a:lnSpc>
                <a:spcPct val="100000"/>
              </a:lnSpc>
              <a:spcBef>
                <a:spcPts val="0"/>
              </a:spcBef>
              <a:spcAft>
                <a:spcPts val="0"/>
              </a:spcAft>
              <a:buClr>
                <a:schemeClr val="dk1"/>
              </a:buClr>
              <a:buSzPts val="1100"/>
              <a:buFont typeface="Arial"/>
              <a:buNone/>
            </a:pPr>
            <a:r>
              <a:rPr lang="en-US" sz="2500" i="1">
                <a:latin typeface="Roboto Slab"/>
                <a:ea typeface="Roboto Slab"/>
                <a:cs typeface="Roboto Slab"/>
                <a:sym typeface="Roboto Slab"/>
              </a:rPr>
              <a:t>Classroom Connect</a:t>
            </a:r>
            <a:r>
              <a:rPr lang="en-US" sz="2500">
                <a:latin typeface="Roboto Slab"/>
                <a:ea typeface="Roboto Slab"/>
                <a:cs typeface="Roboto Slab"/>
                <a:sym typeface="Roboto Slab"/>
              </a:rPr>
              <a:t> Use Cases </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49f0210812_0_0"/>
          <p:cNvSpPr txBox="1">
            <a:spLocks noGrp="1"/>
          </p:cNvSpPr>
          <p:nvPr>
            <p:ph type="title"/>
          </p:nvPr>
        </p:nvSpPr>
        <p:spPr>
          <a:xfrm>
            <a:off x="684450" y="822904"/>
            <a:ext cx="10515600" cy="640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Roboto Slab"/>
                <a:ea typeface="Roboto Slab"/>
                <a:cs typeface="Roboto Slab"/>
                <a:sym typeface="Roboto Slab"/>
              </a:rPr>
              <a:t>Website Snapshots </a:t>
            </a:r>
            <a:endParaRPr>
              <a:latin typeface="Roboto Slab"/>
              <a:ea typeface="Roboto Slab"/>
              <a:cs typeface="Roboto Slab"/>
              <a:sym typeface="Roboto Slab"/>
            </a:endParaRPr>
          </a:p>
        </p:txBody>
      </p:sp>
      <p:sp>
        <p:nvSpPr>
          <p:cNvPr id="227" name="Google Shape;227;g149f0210812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228" name="Google Shape;228;g149f0210812_0_0"/>
          <p:cNvSpPr>
            <a:spLocks noGrp="1"/>
          </p:cNvSpPr>
          <p:nvPr>
            <p:ph type="dgm" idx="2"/>
          </p:nvPr>
        </p:nvSpPr>
        <p:spPr>
          <a:xfrm>
            <a:off x="2149800" y="5776300"/>
            <a:ext cx="7892400" cy="491700"/>
          </a:xfrm>
          <a:prstGeom prst="rect">
            <a:avLst/>
          </a:prstGeom>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Roboto Slab"/>
                <a:ea typeface="Roboto Slab"/>
                <a:cs typeface="Roboto Slab"/>
                <a:sym typeface="Roboto Slab"/>
              </a:rPr>
              <a:t>Allowing students stay Classroom Connected! </a:t>
            </a:r>
            <a:endParaRPr>
              <a:latin typeface="Roboto Slab"/>
              <a:ea typeface="Roboto Slab"/>
              <a:cs typeface="Roboto Slab"/>
              <a:sym typeface="Roboto Slab"/>
            </a:endParaRPr>
          </a:p>
        </p:txBody>
      </p:sp>
      <p:pic>
        <p:nvPicPr>
          <p:cNvPr id="229" name="Google Shape;229;g149f0210812_0_0"/>
          <p:cNvPicPr preferRelativeResize="0"/>
          <p:nvPr/>
        </p:nvPicPr>
        <p:blipFill>
          <a:blip r:embed="rId3">
            <a:alphaModFix/>
          </a:blip>
          <a:stretch>
            <a:fillRect/>
          </a:stretch>
        </p:blipFill>
        <p:spPr>
          <a:xfrm>
            <a:off x="420500" y="2240099"/>
            <a:ext cx="5929131" cy="2759200"/>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pic>
        <p:nvPicPr>
          <p:cNvPr id="230" name="Google Shape;230;g149f0210812_0_0"/>
          <p:cNvPicPr preferRelativeResize="0"/>
          <p:nvPr/>
        </p:nvPicPr>
        <p:blipFill>
          <a:blip r:embed="rId4">
            <a:alphaModFix/>
          </a:blip>
          <a:stretch>
            <a:fillRect/>
          </a:stretch>
        </p:blipFill>
        <p:spPr>
          <a:xfrm>
            <a:off x="6817725" y="2240104"/>
            <a:ext cx="4981575" cy="2759199"/>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
        <p:nvSpPr>
          <p:cNvPr id="231" name="Google Shape;231;g149f0210812_0_0"/>
          <p:cNvSpPr txBox="1"/>
          <p:nvPr/>
        </p:nvSpPr>
        <p:spPr>
          <a:xfrm>
            <a:off x="8353800" y="183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5"/>
              </a:rPr>
              <a:t>https://yocket.com/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49f0210812_0_19"/>
          <p:cNvSpPr txBox="1">
            <a:spLocks noGrp="1"/>
          </p:cNvSpPr>
          <p:nvPr>
            <p:ph type="title"/>
          </p:nvPr>
        </p:nvSpPr>
        <p:spPr>
          <a:xfrm>
            <a:off x="684450" y="822904"/>
            <a:ext cx="10515600" cy="640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latin typeface="Roboto Slab"/>
                <a:ea typeface="Roboto Slab"/>
                <a:cs typeface="Roboto Slab"/>
                <a:sym typeface="Roboto Slab"/>
              </a:rPr>
              <a:t>Website Snapshots </a:t>
            </a:r>
            <a:endParaRPr>
              <a:latin typeface="Roboto Slab"/>
              <a:ea typeface="Roboto Slab"/>
              <a:cs typeface="Roboto Slab"/>
              <a:sym typeface="Roboto Slab"/>
            </a:endParaRPr>
          </a:p>
        </p:txBody>
      </p:sp>
      <p:sp>
        <p:nvSpPr>
          <p:cNvPr id="238" name="Google Shape;238;g149f0210812_0_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39" name="Google Shape;239;g149f0210812_0_19"/>
          <p:cNvSpPr>
            <a:spLocks noGrp="1"/>
          </p:cNvSpPr>
          <p:nvPr>
            <p:ph type="dgm" idx="2"/>
          </p:nvPr>
        </p:nvSpPr>
        <p:spPr>
          <a:xfrm>
            <a:off x="2149800" y="5776300"/>
            <a:ext cx="7892400" cy="491700"/>
          </a:xfrm>
          <a:prstGeom prst="rect">
            <a:avLst/>
          </a:prstGeom>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Roboto Slab"/>
                <a:ea typeface="Roboto Slab"/>
                <a:cs typeface="Roboto Slab"/>
                <a:sym typeface="Roboto Slab"/>
              </a:rPr>
              <a:t>Allowing students stay Classroom Connected! </a:t>
            </a:r>
            <a:endParaRPr>
              <a:latin typeface="Roboto Slab"/>
              <a:ea typeface="Roboto Slab"/>
              <a:cs typeface="Roboto Slab"/>
              <a:sym typeface="Roboto Slab"/>
            </a:endParaRPr>
          </a:p>
        </p:txBody>
      </p:sp>
      <p:pic>
        <p:nvPicPr>
          <p:cNvPr id="240" name="Google Shape;240;g149f0210812_0_19"/>
          <p:cNvPicPr preferRelativeResize="0"/>
          <p:nvPr/>
        </p:nvPicPr>
        <p:blipFill rotWithShape="1">
          <a:blip r:embed="rId3">
            <a:alphaModFix/>
          </a:blip>
          <a:srcRect l="24225"/>
          <a:stretch/>
        </p:blipFill>
        <p:spPr>
          <a:xfrm>
            <a:off x="169550" y="2002675"/>
            <a:ext cx="6219125" cy="2996625"/>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pic>
        <p:nvPicPr>
          <p:cNvPr id="241" name="Google Shape;241;g149f0210812_0_19"/>
          <p:cNvPicPr preferRelativeResize="0"/>
          <p:nvPr/>
        </p:nvPicPr>
        <p:blipFill>
          <a:blip r:embed="rId4">
            <a:alphaModFix/>
          </a:blip>
          <a:stretch>
            <a:fillRect/>
          </a:stretch>
        </p:blipFill>
        <p:spPr>
          <a:xfrm>
            <a:off x="6569900" y="2002667"/>
            <a:ext cx="5381151" cy="2996622"/>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7"/>
          <p:cNvSpPr txBox="1">
            <a:spLocks noGrp="1"/>
          </p:cNvSpPr>
          <p:nvPr>
            <p:ph type="title"/>
          </p:nvPr>
        </p:nvSpPr>
        <p:spPr>
          <a:xfrm>
            <a:off x="838200" y="113275"/>
            <a:ext cx="87672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a:highlight>
                  <a:schemeClr val="lt1"/>
                </a:highlight>
                <a:latin typeface="Roboto Slab"/>
                <a:ea typeface="Roboto Slab"/>
                <a:cs typeface="Roboto Slab"/>
                <a:sym typeface="Roboto Slab"/>
              </a:rPr>
              <a:t>Entity Relationship Diagram (ERD)</a:t>
            </a:r>
            <a:endParaRPr>
              <a:highlight>
                <a:schemeClr val="lt1"/>
              </a:highlight>
              <a:latin typeface="Roboto Slab"/>
              <a:ea typeface="Roboto Slab"/>
              <a:cs typeface="Roboto Slab"/>
              <a:sym typeface="Roboto Slab"/>
            </a:endParaRPr>
          </a:p>
        </p:txBody>
      </p:sp>
      <p:sp>
        <p:nvSpPr>
          <p:cNvPr id="248" name="Google Shape;2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BFBFBF"/>
                </a:solidFill>
              </a:rPr>
              <a:t>20XX</a:t>
            </a:r>
            <a:endParaRPr/>
          </a:p>
        </p:txBody>
      </p:sp>
      <p:sp>
        <p:nvSpPr>
          <p:cNvPr id="249" name="Google Shape;2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50" name="Google Shape;250;p7"/>
          <p:cNvSpPr/>
          <p:nvPr/>
        </p:nvSpPr>
        <p:spPr>
          <a:xfrm>
            <a:off x="981250" y="1091950"/>
            <a:ext cx="10001700" cy="551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7"/>
          <p:cNvPicPr preferRelativeResize="0"/>
          <p:nvPr/>
        </p:nvPicPr>
        <p:blipFill>
          <a:blip r:embed="rId3">
            <a:alphaModFix/>
          </a:blip>
          <a:stretch>
            <a:fillRect/>
          </a:stretch>
        </p:blipFill>
        <p:spPr>
          <a:xfrm>
            <a:off x="1261675" y="1287025"/>
            <a:ext cx="9442000" cy="512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38af82f85e_1_0"/>
          <p:cNvSpPr txBox="1">
            <a:spLocks noGrp="1"/>
          </p:cNvSpPr>
          <p:nvPr>
            <p:ph type="title"/>
          </p:nvPr>
        </p:nvSpPr>
        <p:spPr>
          <a:xfrm>
            <a:off x="925450" y="183775"/>
            <a:ext cx="87672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a:highlight>
                  <a:schemeClr val="lt1"/>
                </a:highlight>
                <a:latin typeface="Roboto Slab"/>
                <a:ea typeface="Roboto Slab"/>
                <a:cs typeface="Roboto Slab"/>
                <a:sym typeface="Roboto Slab"/>
              </a:rPr>
              <a:t>Relational Schema</a:t>
            </a:r>
            <a:endParaRPr>
              <a:highlight>
                <a:schemeClr val="lt1"/>
              </a:highlight>
              <a:latin typeface="Roboto Slab"/>
              <a:ea typeface="Roboto Slab"/>
              <a:cs typeface="Roboto Slab"/>
              <a:sym typeface="Roboto Slab"/>
            </a:endParaRPr>
          </a:p>
        </p:txBody>
      </p:sp>
      <p:sp>
        <p:nvSpPr>
          <p:cNvPr id="258" name="Google Shape;258;g138af82f85e_1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BFBFBF"/>
                </a:solidFill>
              </a:rPr>
              <a:t>20XX</a:t>
            </a:r>
            <a:endParaRPr/>
          </a:p>
        </p:txBody>
      </p:sp>
      <p:sp>
        <p:nvSpPr>
          <p:cNvPr id="259" name="Google Shape;259;g138af82f85e_1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60" name="Google Shape;260;g138af82f85e_1_0"/>
          <p:cNvSpPr/>
          <p:nvPr/>
        </p:nvSpPr>
        <p:spPr>
          <a:xfrm>
            <a:off x="971250" y="1143000"/>
            <a:ext cx="9761400" cy="5246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g138af82f85e_1_0"/>
          <p:cNvPicPr preferRelativeResize="0"/>
          <p:nvPr/>
        </p:nvPicPr>
        <p:blipFill>
          <a:blip r:embed="rId3">
            <a:alphaModFix/>
          </a:blip>
          <a:stretch>
            <a:fillRect/>
          </a:stretch>
        </p:blipFill>
        <p:spPr>
          <a:xfrm>
            <a:off x="1068313" y="1236550"/>
            <a:ext cx="9556413" cy="507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1"/>
          <p:cNvSpPr txBox="1">
            <a:spLocks noGrp="1"/>
          </p:cNvSpPr>
          <p:nvPr>
            <p:ph type="title"/>
          </p:nvPr>
        </p:nvSpPr>
        <p:spPr>
          <a:xfrm>
            <a:off x="760125" y="344154"/>
            <a:ext cx="10515600" cy="64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a:latin typeface="Roboto Slab"/>
                <a:ea typeface="Roboto Slab"/>
                <a:cs typeface="Roboto Slab"/>
                <a:sym typeface="Roboto Slab"/>
              </a:rPr>
              <a:t>Entity Dictionary </a:t>
            </a:r>
            <a:endParaRPr>
              <a:latin typeface="Roboto Slab"/>
              <a:ea typeface="Roboto Slab"/>
              <a:cs typeface="Roboto Slab"/>
              <a:sym typeface="Roboto Slab"/>
            </a:endParaRPr>
          </a:p>
        </p:txBody>
      </p:sp>
      <p:graphicFrame>
        <p:nvGraphicFramePr>
          <p:cNvPr id="267" name="Google Shape;267;p11"/>
          <p:cNvGraphicFramePr/>
          <p:nvPr/>
        </p:nvGraphicFramePr>
        <p:xfrm>
          <a:off x="760113" y="1068850"/>
          <a:ext cx="10981550" cy="5442390"/>
        </p:xfrm>
        <a:graphic>
          <a:graphicData uri="http://schemas.openxmlformats.org/drawingml/2006/table">
            <a:tbl>
              <a:tblPr firstRow="1" bandRow="1">
                <a:noFill/>
                <a:tableStyleId>{295990A5-DFA0-4DB0-A77C-2CA05F5E9B90}</a:tableStyleId>
              </a:tblPr>
              <a:tblGrid>
                <a:gridCol w="1620675">
                  <a:extLst>
                    <a:ext uri="{9D8B030D-6E8A-4147-A177-3AD203B41FA5}">
                      <a16:colId xmlns:a16="http://schemas.microsoft.com/office/drawing/2014/main" val="20000"/>
                    </a:ext>
                  </a:extLst>
                </a:gridCol>
                <a:gridCol w="3491325">
                  <a:extLst>
                    <a:ext uri="{9D8B030D-6E8A-4147-A177-3AD203B41FA5}">
                      <a16:colId xmlns:a16="http://schemas.microsoft.com/office/drawing/2014/main" val="20001"/>
                    </a:ext>
                  </a:extLst>
                </a:gridCol>
                <a:gridCol w="1524925">
                  <a:extLst>
                    <a:ext uri="{9D8B030D-6E8A-4147-A177-3AD203B41FA5}">
                      <a16:colId xmlns:a16="http://schemas.microsoft.com/office/drawing/2014/main" val="20002"/>
                    </a:ext>
                  </a:extLst>
                </a:gridCol>
                <a:gridCol w="4344625">
                  <a:extLst>
                    <a:ext uri="{9D8B030D-6E8A-4147-A177-3AD203B41FA5}">
                      <a16:colId xmlns:a16="http://schemas.microsoft.com/office/drawing/2014/main" val="20003"/>
                    </a:ext>
                  </a:extLst>
                </a:gridCol>
              </a:tblGrid>
              <a:tr h="287125">
                <a:tc>
                  <a:txBody>
                    <a:bodyPr/>
                    <a:lstStyle/>
                    <a:p>
                      <a:pPr marL="0" marR="0" lvl="0" indent="0" algn="ctr" rtl="0">
                        <a:spcBef>
                          <a:spcPts val="0"/>
                        </a:spcBef>
                        <a:spcAft>
                          <a:spcPts val="0"/>
                        </a:spcAft>
                        <a:buNone/>
                      </a:pPr>
                      <a:r>
                        <a:rPr lang="en-US">
                          <a:solidFill>
                            <a:schemeClr val="dk1"/>
                          </a:solidFill>
                          <a:latin typeface="Arial"/>
                          <a:ea typeface="Arial"/>
                          <a:cs typeface="Arial"/>
                          <a:sym typeface="Arial"/>
                        </a:rPr>
                        <a:t>Entity Name</a:t>
                      </a:r>
                      <a:endParaRPr sz="1400" i="0" u="none" strike="noStrike">
                        <a:solidFill>
                          <a:schemeClr val="dk1"/>
                        </a:solidFill>
                        <a:latin typeface="Arial"/>
                        <a:ea typeface="Arial"/>
                        <a:cs typeface="Arial"/>
                        <a:sym typeface="Arial"/>
                      </a:endParaRPr>
                    </a:p>
                  </a:txBody>
                  <a:tcPr marL="288000" marR="91450" marT="45725" marB="45725" anchor="ctr">
                    <a:solidFill>
                      <a:srgbClr val="6FA8DC"/>
                    </a:solidFill>
                  </a:tcPr>
                </a:tc>
                <a:tc>
                  <a:txBody>
                    <a:bodyPr/>
                    <a:lstStyle/>
                    <a:p>
                      <a:pPr marL="0" marR="0" lvl="0" indent="0" algn="ctr" rtl="0">
                        <a:spcBef>
                          <a:spcPts val="0"/>
                        </a:spcBef>
                        <a:spcAft>
                          <a:spcPts val="0"/>
                        </a:spcAft>
                        <a:buNone/>
                      </a:pPr>
                      <a:r>
                        <a:rPr lang="en-US" sz="1300">
                          <a:solidFill>
                            <a:schemeClr val="dk1"/>
                          </a:solidFill>
                        </a:rPr>
                        <a:t>   Description</a:t>
                      </a:r>
                      <a:endParaRPr sz="1300" b="1" i="0" u="none" strike="noStrike">
                        <a:solidFill>
                          <a:schemeClr val="dk1"/>
                        </a:solidFill>
                        <a:latin typeface="Arial"/>
                        <a:ea typeface="Arial"/>
                        <a:cs typeface="Arial"/>
                        <a:sym typeface="Arial"/>
                      </a:endParaRPr>
                    </a:p>
                  </a:txBody>
                  <a:tcPr marL="91450" marR="91450" marT="45725" marB="45725" anchor="ctr">
                    <a:solidFill>
                      <a:srgbClr val="6FA8DC"/>
                    </a:solidFill>
                  </a:tcPr>
                </a:tc>
                <a:tc>
                  <a:txBody>
                    <a:bodyPr/>
                    <a:lstStyle/>
                    <a:p>
                      <a:pPr marL="0" marR="0" lvl="0" indent="0" algn="ctr" rtl="0">
                        <a:spcBef>
                          <a:spcPts val="0"/>
                        </a:spcBef>
                        <a:spcAft>
                          <a:spcPts val="0"/>
                        </a:spcAft>
                        <a:buNone/>
                      </a:pPr>
                      <a:r>
                        <a:rPr lang="en-US" sz="1300">
                          <a:solidFill>
                            <a:schemeClr val="dk1"/>
                          </a:solidFill>
                        </a:rPr>
                        <a:t>Aliases</a:t>
                      </a:r>
                      <a:endParaRPr sz="1300" b="1" i="0" u="none" strike="noStrike">
                        <a:solidFill>
                          <a:schemeClr val="dk1"/>
                        </a:solidFill>
                        <a:latin typeface="Arial"/>
                        <a:ea typeface="Arial"/>
                        <a:cs typeface="Arial"/>
                        <a:sym typeface="Arial"/>
                      </a:endParaRPr>
                    </a:p>
                  </a:txBody>
                  <a:tcPr marL="91450" marR="91450" marT="45725" marB="45725" anchor="ctr">
                    <a:solidFill>
                      <a:srgbClr val="6FA8DC"/>
                    </a:solidFill>
                  </a:tcPr>
                </a:tc>
                <a:tc>
                  <a:txBody>
                    <a:bodyPr/>
                    <a:lstStyle/>
                    <a:p>
                      <a:pPr marL="0" marR="0" lvl="0" indent="0" algn="ctr" rtl="0">
                        <a:spcBef>
                          <a:spcPts val="0"/>
                        </a:spcBef>
                        <a:spcAft>
                          <a:spcPts val="0"/>
                        </a:spcAft>
                        <a:buNone/>
                      </a:pPr>
                      <a:r>
                        <a:rPr lang="en-US" sz="1300">
                          <a:solidFill>
                            <a:schemeClr val="dk1"/>
                          </a:solidFill>
                        </a:rPr>
                        <a:t>Occurrences</a:t>
                      </a:r>
                      <a:endParaRPr sz="1300" b="1" i="0" u="none" strike="noStrike">
                        <a:solidFill>
                          <a:schemeClr val="dk1"/>
                        </a:solidFill>
                        <a:latin typeface="Arial"/>
                        <a:ea typeface="Arial"/>
                        <a:cs typeface="Arial"/>
                        <a:sym typeface="Arial"/>
                      </a:endParaRPr>
                    </a:p>
                  </a:txBody>
                  <a:tcPr marL="91450" marR="91450" marT="45725" marB="45725" anchor="ctr">
                    <a:solidFill>
                      <a:srgbClr val="6FA8DC"/>
                    </a:solidFill>
                  </a:tcPr>
                </a:tc>
                <a:extLst>
                  <a:ext uri="{0D108BD9-81ED-4DB2-BD59-A6C34878D82A}">
                    <a16:rowId xmlns:a16="http://schemas.microsoft.com/office/drawing/2014/main" val="10000"/>
                  </a:ext>
                </a:extLst>
              </a:tr>
              <a:tr h="756200">
                <a:tc>
                  <a:txBody>
                    <a:bodyPr/>
                    <a:lstStyle/>
                    <a:p>
                      <a:pPr marL="0" marR="0" lvl="0" indent="0" algn="ctr" rtl="0">
                        <a:spcBef>
                          <a:spcPts val="0"/>
                        </a:spcBef>
                        <a:spcAft>
                          <a:spcPts val="0"/>
                        </a:spcAft>
                        <a:buNone/>
                      </a:pPr>
                      <a:r>
                        <a:rPr lang="en-US" sz="1300">
                          <a:latin typeface="Arial"/>
                          <a:ea typeface="Arial"/>
                          <a:cs typeface="Arial"/>
                          <a:sym typeface="Arial"/>
                        </a:rPr>
                        <a:t>Student</a:t>
                      </a:r>
                      <a:endParaRPr sz="1300" i="0" u="none" strike="noStrik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spcBef>
                          <a:spcPts val="0"/>
                        </a:spcBef>
                        <a:spcAft>
                          <a:spcPts val="0"/>
                        </a:spcAft>
                        <a:buClr>
                          <a:schemeClr val="dk1"/>
                        </a:buClr>
                        <a:buFont typeface="Arial"/>
                        <a:buNone/>
                      </a:pPr>
                      <a:r>
                        <a:rPr lang="en-US" sz="1300">
                          <a:latin typeface="Arial"/>
                          <a:ea typeface="Arial"/>
                          <a:cs typeface="Arial"/>
                          <a:sym typeface="Arial"/>
                        </a:rPr>
                        <a:t>Course information about the content </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spcBef>
                          <a:spcPts val="0"/>
                        </a:spcBef>
                        <a:spcAft>
                          <a:spcPts val="0"/>
                        </a:spcAft>
                        <a:buClr>
                          <a:schemeClr val="dk1"/>
                        </a:buClr>
                        <a:buFont typeface="Arial"/>
                        <a:buNone/>
                      </a:pPr>
                      <a:r>
                        <a:rPr lang="en-US" sz="1300">
                          <a:latin typeface="Arial"/>
                          <a:ea typeface="Arial"/>
                          <a:cs typeface="Arial"/>
                          <a:sym typeface="Arial"/>
                        </a:rPr>
                        <a:t>Student</a:t>
                      </a:r>
                      <a:endParaRPr sz="1300">
                        <a:latin typeface="Arial"/>
                        <a:ea typeface="Arial"/>
                        <a:cs typeface="Arial"/>
                        <a:sym typeface="Arial"/>
                      </a:endParaRPr>
                    </a:p>
                    <a:p>
                      <a:pPr marL="0" marR="0" lvl="0" indent="0" algn="r" rtl="0">
                        <a:spcBef>
                          <a:spcPts val="0"/>
                        </a:spcBef>
                        <a:spcAft>
                          <a:spcPts val="0"/>
                        </a:spcAft>
                        <a:buNone/>
                      </a:pPr>
                      <a:endParaRPr sz="1300">
                        <a:latin typeface="Arial"/>
                        <a:ea typeface="Arial"/>
                        <a:cs typeface="Arial"/>
                        <a:sym typeface="Arial"/>
                      </a:endParaRPr>
                    </a:p>
                  </a:txBody>
                  <a:tcPr marL="91450" marR="91450" marT="45725" marB="45725" anchor="ctr">
                    <a:solidFill>
                      <a:schemeClr val="accent5"/>
                    </a:solidFill>
                  </a:tcPr>
                </a:tc>
                <a:tc>
                  <a:txBody>
                    <a:bodyPr/>
                    <a:lstStyle/>
                    <a:p>
                      <a:pPr marL="0" lvl="0" indent="0" algn="l" rtl="0">
                        <a:spcBef>
                          <a:spcPts val="0"/>
                        </a:spcBef>
                        <a:spcAft>
                          <a:spcPts val="0"/>
                        </a:spcAft>
                        <a:buClr>
                          <a:schemeClr val="dk1"/>
                        </a:buClr>
                        <a:buFont typeface="Arial"/>
                        <a:buNone/>
                      </a:pPr>
                      <a:r>
                        <a:rPr lang="en-US" sz="1300">
                          <a:latin typeface="Arial"/>
                          <a:ea typeface="Arial"/>
                          <a:cs typeface="Arial"/>
                          <a:sym typeface="Arial"/>
                        </a:rPr>
                        <a:t>One student can have many relationships with several of the other entities</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extLst>
                  <a:ext uri="{0D108BD9-81ED-4DB2-BD59-A6C34878D82A}">
                    <a16:rowId xmlns:a16="http://schemas.microsoft.com/office/drawing/2014/main" val="10001"/>
                  </a:ext>
                </a:extLst>
              </a:tr>
              <a:tr h="829750">
                <a:tc>
                  <a:txBody>
                    <a:bodyPr/>
                    <a:lstStyle/>
                    <a:p>
                      <a:pPr marL="0" marR="0" lvl="1" indent="0" algn="ctr" rtl="0">
                        <a:spcBef>
                          <a:spcPts val="0"/>
                        </a:spcBef>
                        <a:spcAft>
                          <a:spcPts val="0"/>
                        </a:spcAft>
                        <a:buNone/>
                      </a:pPr>
                      <a:r>
                        <a:rPr lang="en-US" sz="1300">
                          <a:latin typeface="Arial"/>
                          <a:ea typeface="Arial"/>
                          <a:cs typeface="Arial"/>
                          <a:sym typeface="Arial"/>
                        </a:rPr>
                        <a:t>Academic Stage</a:t>
                      </a:r>
                      <a:endParaRPr sz="1300" i="0" u="none" strike="noStrike" cap="non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Contains information about students academic stage.</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Academic_Stage</a:t>
                      </a:r>
                      <a:endParaRPr sz="1300">
                        <a:latin typeface="Arial"/>
                        <a:ea typeface="Arial"/>
                        <a:cs typeface="Arial"/>
                        <a:sym typeface="Arial"/>
                      </a:endParaRPr>
                    </a:p>
                    <a:p>
                      <a:pPr marL="0" marR="0" lvl="0" indent="0" algn="r"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One academic stage must have at least one program and at least one student.</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extLst>
                  <a:ext uri="{0D108BD9-81ED-4DB2-BD59-A6C34878D82A}">
                    <a16:rowId xmlns:a16="http://schemas.microsoft.com/office/drawing/2014/main" val="10002"/>
                  </a:ext>
                </a:extLst>
              </a:tr>
              <a:tr h="916650">
                <a:tc>
                  <a:txBody>
                    <a:bodyPr/>
                    <a:lstStyle/>
                    <a:p>
                      <a:pPr marL="0" marR="0" lvl="1" indent="0" algn="ctr" rtl="0">
                        <a:spcBef>
                          <a:spcPts val="0"/>
                        </a:spcBef>
                        <a:spcAft>
                          <a:spcPts val="0"/>
                        </a:spcAft>
                        <a:buNone/>
                      </a:pPr>
                      <a:r>
                        <a:rPr lang="en-US" sz="1300" u="none" strike="noStrike" cap="none">
                          <a:solidFill>
                            <a:schemeClr val="dk1"/>
                          </a:solidFill>
                          <a:latin typeface="Arial"/>
                          <a:ea typeface="Arial"/>
                          <a:cs typeface="Arial"/>
                          <a:sym typeface="Arial"/>
                        </a:rPr>
                        <a:t>S</a:t>
                      </a:r>
                      <a:r>
                        <a:rPr lang="en-US" sz="1300">
                          <a:latin typeface="Arial"/>
                          <a:ea typeface="Arial"/>
                          <a:cs typeface="Arial"/>
                          <a:sym typeface="Arial"/>
                        </a:rPr>
                        <a:t>chool</a:t>
                      </a:r>
                      <a:endParaRPr sz="1300" i="0" u="none" strike="noStrike" cap="non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Contains information about students' school name, school ranking, and school location.</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School</a:t>
                      </a:r>
                      <a:endParaRPr sz="1300" i="0" u="none" strike="noStrike">
                        <a:solidFill>
                          <a:schemeClr val="dk1"/>
                        </a:solidFill>
                        <a:latin typeface="Arial"/>
                        <a:ea typeface="Arial"/>
                        <a:cs typeface="Arial"/>
                        <a:sym typeface="Arial"/>
                      </a:endParaRPr>
                    </a:p>
                  </a:txBody>
                  <a:tcPr marL="9145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One school must offer at least one program. At least one school must be attended by at least one student.</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extLst>
                  <a:ext uri="{0D108BD9-81ED-4DB2-BD59-A6C34878D82A}">
                    <a16:rowId xmlns:a16="http://schemas.microsoft.com/office/drawing/2014/main" val="10003"/>
                  </a:ext>
                </a:extLst>
              </a:tr>
              <a:tr h="916650">
                <a:tc>
                  <a:txBody>
                    <a:bodyPr/>
                    <a:lstStyle/>
                    <a:p>
                      <a:pPr marL="0" marR="0" lvl="1" indent="0" algn="ctr" rtl="0">
                        <a:spcBef>
                          <a:spcPts val="0"/>
                        </a:spcBef>
                        <a:spcAft>
                          <a:spcPts val="0"/>
                        </a:spcAft>
                        <a:buNone/>
                      </a:pPr>
                      <a:r>
                        <a:rPr lang="en-US" sz="1300">
                          <a:latin typeface="Arial"/>
                          <a:ea typeface="Arial"/>
                          <a:cs typeface="Arial"/>
                          <a:sym typeface="Arial"/>
                        </a:rPr>
                        <a:t>Program</a:t>
                      </a:r>
                      <a:endParaRPr sz="1300" i="0" u="none" strike="noStrike" cap="non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Contains information about program ID, program name and program length</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Program</a:t>
                      </a:r>
                      <a:endParaRPr sz="1300">
                        <a:latin typeface="Arial"/>
                        <a:ea typeface="Arial"/>
                        <a:cs typeface="Arial"/>
                        <a:sym typeface="Arial"/>
                      </a:endParaRPr>
                    </a:p>
                    <a:p>
                      <a:pPr marL="0" marR="0" lvl="0" indent="0" algn="r" rtl="0">
                        <a:spcBef>
                          <a:spcPts val="0"/>
                        </a:spcBef>
                        <a:spcAft>
                          <a:spcPts val="0"/>
                        </a:spcAft>
                        <a:buNone/>
                      </a:pPr>
                      <a:endParaRPr sz="1300">
                        <a:latin typeface="Arial"/>
                        <a:ea typeface="Arial"/>
                        <a:cs typeface="Arial"/>
                        <a:sym typeface="Arial"/>
                      </a:endParaRPr>
                    </a:p>
                  </a:txBody>
                  <a:tcPr marL="9145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Each program must have a standardized test and offer one program. A school must offer at least one program</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extLst>
                  <a:ext uri="{0D108BD9-81ED-4DB2-BD59-A6C34878D82A}">
                    <a16:rowId xmlns:a16="http://schemas.microsoft.com/office/drawing/2014/main" val="10004"/>
                  </a:ext>
                </a:extLst>
              </a:tr>
              <a:tr h="702025">
                <a:tc>
                  <a:txBody>
                    <a:bodyPr/>
                    <a:lstStyle/>
                    <a:p>
                      <a:pPr marL="0" marR="0" lvl="1" indent="0" algn="ctr" rtl="0">
                        <a:spcBef>
                          <a:spcPts val="0"/>
                        </a:spcBef>
                        <a:spcAft>
                          <a:spcPts val="0"/>
                        </a:spcAft>
                        <a:buNone/>
                      </a:pPr>
                      <a:r>
                        <a:rPr lang="en-US" sz="1300">
                          <a:latin typeface="Arial"/>
                          <a:ea typeface="Arial"/>
                          <a:cs typeface="Arial"/>
                          <a:sym typeface="Arial"/>
                        </a:rPr>
                        <a:t>Transactions</a:t>
                      </a:r>
                      <a:endParaRPr sz="1300" i="0" u="none" strike="noStrike" cap="non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Contains information about the amount of the transaction as well as the date.</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Transactions</a:t>
                      </a:r>
                      <a:endParaRPr sz="1300">
                        <a:latin typeface="Arial"/>
                        <a:ea typeface="Arial"/>
                        <a:cs typeface="Arial"/>
                        <a:sym typeface="Arial"/>
                      </a:endParaRPr>
                    </a:p>
                    <a:p>
                      <a:pPr marL="0" marR="0" lvl="0" indent="0" algn="r" rtl="0">
                        <a:spcBef>
                          <a:spcPts val="0"/>
                        </a:spcBef>
                        <a:spcAft>
                          <a:spcPts val="0"/>
                        </a:spcAft>
                        <a:buNone/>
                      </a:pPr>
                      <a:endParaRPr sz="1300">
                        <a:latin typeface="Arial"/>
                        <a:ea typeface="Arial"/>
                        <a:cs typeface="Arial"/>
                        <a:sym typeface="Arial"/>
                      </a:endParaRPr>
                    </a:p>
                  </a:txBody>
                  <a:tcPr marL="9145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One student can make many transactions (or none)</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extLst>
                  <a:ext uri="{0D108BD9-81ED-4DB2-BD59-A6C34878D82A}">
                    <a16:rowId xmlns:a16="http://schemas.microsoft.com/office/drawing/2014/main" val="10005"/>
                  </a:ext>
                </a:extLst>
              </a:tr>
              <a:tr h="916650">
                <a:tc>
                  <a:txBody>
                    <a:bodyPr/>
                    <a:lstStyle/>
                    <a:p>
                      <a:pPr marL="0" marR="0" lvl="0" indent="0" algn="ctr" rtl="0">
                        <a:spcBef>
                          <a:spcPts val="0"/>
                        </a:spcBef>
                        <a:spcAft>
                          <a:spcPts val="0"/>
                        </a:spcAft>
                        <a:buNone/>
                      </a:pPr>
                      <a:r>
                        <a:rPr lang="en-US" sz="1300">
                          <a:latin typeface="Arial"/>
                          <a:ea typeface="Arial"/>
                          <a:cs typeface="Arial"/>
                          <a:sym typeface="Arial"/>
                        </a:rPr>
                        <a:t>Products</a:t>
                      </a:r>
                      <a:endParaRPr sz="1300" i="0" u="none" strike="noStrike">
                        <a:solidFill>
                          <a:schemeClr val="dk1"/>
                        </a:solidFill>
                        <a:latin typeface="Arial"/>
                        <a:ea typeface="Arial"/>
                        <a:cs typeface="Arial"/>
                        <a:sym typeface="Arial"/>
                      </a:endParaRPr>
                    </a:p>
                  </a:txBody>
                  <a:tcPr marL="288000" marR="91450" marT="45725" marB="45725" anchor="ctr">
                    <a:solidFill>
                      <a:schemeClr val="accent5"/>
                    </a:solidFill>
                  </a:tcPr>
                </a:tc>
                <a:tc>
                  <a:txBody>
                    <a:bodyPr/>
                    <a:lstStyle/>
                    <a:p>
                      <a:pPr marL="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Contains information about the products linked with the transaction, the product description, category, and price.</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Program</a:t>
                      </a:r>
                      <a:endParaRPr sz="1300">
                        <a:latin typeface="Arial"/>
                        <a:ea typeface="Arial"/>
                        <a:cs typeface="Arial"/>
                        <a:sym typeface="Arial"/>
                      </a:endParaRPr>
                    </a:p>
                    <a:p>
                      <a:pPr marL="0" lvl="0" indent="0" algn="r" rtl="0">
                        <a:spcBef>
                          <a:spcPts val="0"/>
                        </a:spcBef>
                        <a:spcAft>
                          <a:spcPts val="0"/>
                        </a:spcAft>
                        <a:buClr>
                          <a:schemeClr val="dk1"/>
                        </a:buClr>
                        <a:buFont typeface="Arial"/>
                        <a:buNone/>
                      </a:pPr>
                      <a:endParaRPr sz="1300">
                        <a:latin typeface="Arial"/>
                        <a:ea typeface="Arial"/>
                        <a:cs typeface="Arial"/>
                        <a:sym typeface="Arial"/>
                      </a:endParaRPr>
                    </a:p>
                    <a:p>
                      <a:pPr marL="0" marR="0" lvl="0" indent="0" algn="r" rtl="0">
                        <a:spcBef>
                          <a:spcPts val="0"/>
                        </a:spcBef>
                        <a:spcAft>
                          <a:spcPts val="0"/>
                        </a:spcAft>
                        <a:buNone/>
                      </a:pPr>
                      <a:endParaRPr sz="1300">
                        <a:latin typeface="Arial"/>
                        <a:ea typeface="Arial"/>
                        <a:cs typeface="Arial"/>
                        <a:sym typeface="Arial"/>
                      </a:endParaRPr>
                    </a:p>
                  </a:txBody>
                  <a:tcPr marL="91450" marR="91450" marT="45725" marB="45725" anchor="b">
                    <a:solidFill>
                      <a:schemeClr val="accent5"/>
                    </a:solidFill>
                  </a:tcPr>
                </a:tc>
                <a:tc>
                  <a:txBody>
                    <a:bodyPr/>
                    <a:lstStyle/>
                    <a:p>
                      <a:pPr marL="0" lvl="0" indent="0" algn="l" rtl="0">
                        <a:lnSpc>
                          <a:spcPct val="115000"/>
                        </a:lnSpc>
                        <a:spcBef>
                          <a:spcPts val="1200"/>
                        </a:spcBef>
                        <a:spcAft>
                          <a:spcPts val="0"/>
                        </a:spcAft>
                        <a:buSzPts val="1100"/>
                        <a:buNone/>
                      </a:pPr>
                      <a:r>
                        <a:rPr lang="en-US" sz="1300">
                          <a:latin typeface="Arial"/>
                          <a:ea typeface="Arial"/>
                          <a:cs typeface="Arial"/>
                          <a:sym typeface="Arial"/>
                        </a:rPr>
                        <a:t>One product can be linked with at least 1 transaction</a:t>
                      </a:r>
                      <a:endParaRPr sz="1300">
                        <a:latin typeface="Arial"/>
                        <a:ea typeface="Arial"/>
                        <a:cs typeface="Arial"/>
                        <a:sym typeface="Arial"/>
                      </a:endParaRPr>
                    </a:p>
                    <a:p>
                      <a:pPr marL="0" marR="0" lvl="0" indent="0" algn="l" rtl="0">
                        <a:spcBef>
                          <a:spcPts val="0"/>
                        </a:spcBef>
                        <a:spcAft>
                          <a:spcPts val="0"/>
                        </a:spcAft>
                        <a:buNone/>
                      </a:pPr>
                      <a:endParaRPr sz="1300">
                        <a:latin typeface="Arial"/>
                        <a:ea typeface="Arial"/>
                        <a:cs typeface="Arial"/>
                        <a:sym typeface="Arial"/>
                      </a:endParaRPr>
                    </a:p>
                  </a:txBody>
                  <a:tcPr marL="91450" marR="91450" marT="45725" marB="45725" anchor="ctr">
                    <a:solidFill>
                      <a:schemeClr val="accent5"/>
                    </a:solidFill>
                  </a:tcPr>
                </a:tc>
                <a:extLst>
                  <a:ext uri="{0D108BD9-81ED-4DB2-BD59-A6C34878D82A}">
                    <a16:rowId xmlns:a16="http://schemas.microsoft.com/office/drawing/2014/main" val="10006"/>
                  </a:ext>
                </a:extLst>
              </a:tr>
            </a:tbl>
          </a:graphicData>
        </a:graphic>
      </p:graphicFrame>
      <p:sp>
        <p:nvSpPr>
          <p:cNvPr id="268" name="Google Shape;268;p11"/>
          <p:cNvSpPr txBox="1">
            <a:spLocks noGrp="1"/>
          </p:cNvSpPr>
          <p:nvPr>
            <p:ph type="dt" idx="10"/>
          </p:nvPr>
        </p:nvSpPr>
        <p:spPr>
          <a:xfrm>
            <a:off x="760125" y="6492875"/>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2022</a:t>
            </a:r>
            <a:endParaRPr/>
          </a:p>
        </p:txBody>
      </p:sp>
      <p:sp>
        <p:nvSpPr>
          <p:cNvPr id="269" name="Google Shape;269;p11"/>
          <p:cNvSpPr txBox="1">
            <a:spLocks noGrp="1"/>
          </p:cNvSpPr>
          <p:nvPr>
            <p:ph type="sldNum" idx="12"/>
          </p:nvPr>
        </p:nvSpPr>
        <p:spPr>
          <a:xfrm>
            <a:off x="8610600" y="649287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b58a140bc_0_3"/>
          <p:cNvSpPr txBox="1">
            <a:spLocks noGrp="1"/>
          </p:cNvSpPr>
          <p:nvPr>
            <p:ph type="title"/>
          </p:nvPr>
        </p:nvSpPr>
        <p:spPr>
          <a:xfrm>
            <a:off x="925450" y="183775"/>
            <a:ext cx="8767200" cy="914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a:highlight>
                  <a:schemeClr val="lt1"/>
                </a:highlight>
                <a:latin typeface="Roboto Slab"/>
                <a:ea typeface="Roboto Slab"/>
                <a:cs typeface="Roboto Slab"/>
                <a:sym typeface="Roboto Slab"/>
              </a:rPr>
              <a:t>Final Database</a:t>
            </a:r>
            <a:endParaRPr>
              <a:highlight>
                <a:schemeClr val="lt1"/>
              </a:highlight>
              <a:latin typeface="Roboto Slab"/>
              <a:ea typeface="Roboto Slab"/>
              <a:cs typeface="Roboto Slab"/>
              <a:sym typeface="Roboto Slab"/>
            </a:endParaRPr>
          </a:p>
        </p:txBody>
      </p:sp>
      <p:sp>
        <p:nvSpPr>
          <p:cNvPr id="276" name="Google Shape;276;g14b58a140bc_0_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BFBFBF"/>
                </a:solidFill>
              </a:rPr>
              <a:t>20XX</a:t>
            </a:r>
            <a:endParaRPr/>
          </a:p>
        </p:txBody>
      </p:sp>
      <p:sp>
        <p:nvSpPr>
          <p:cNvPr id="277" name="Google Shape;277;g14b58a140bc_0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278" name="Google Shape;278;g14b58a140bc_0_3"/>
          <p:cNvSpPr/>
          <p:nvPr/>
        </p:nvSpPr>
        <p:spPr>
          <a:xfrm>
            <a:off x="971250" y="1143000"/>
            <a:ext cx="9761400" cy="5246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g14b58a140bc_0_3"/>
          <p:cNvPicPr preferRelativeResize="0"/>
          <p:nvPr/>
        </p:nvPicPr>
        <p:blipFill rotWithShape="1">
          <a:blip r:embed="rId3">
            <a:alphaModFix/>
          </a:blip>
          <a:srcRect l="842"/>
          <a:stretch/>
        </p:blipFill>
        <p:spPr>
          <a:xfrm>
            <a:off x="1120675" y="1310025"/>
            <a:ext cx="9462548" cy="4912050"/>
          </a:xfrm>
          <a:prstGeom prst="rect">
            <a:avLst/>
          </a:prstGeom>
          <a:noFill/>
          <a:ln>
            <a:noFill/>
          </a:ln>
        </p:spPr>
      </p:pic>
      <p:sp>
        <p:nvSpPr>
          <p:cNvPr id="280" name="Google Shape;280;g14b58a140bc_0_3"/>
          <p:cNvSpPr txBox="1"/>
          <p:nvPr/>
        </p:nvSpPr>
        <p:spPr>
          <a:xfrm>
            <a:off x="2677650" y="6356350"/>
            <a:ext cx="6348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u="sng">
                <a:solidFill>
                  <a:schemeClr val="hlink"/>
                </a:solidFill>
                <a:hlinkClick r:id="rId4"/>
              </a:rPr>
              <a:t>https://www.db-fiddle.com/f/mfeh8mkhEHNoAzcUSjs1z8/14</a:t>
            </a:r>
            <a:endParaRPr sz="1600"/>
          </a:p>
          <a:p>
            <a:pPr marL="0" lvl="0" indent="0" algn="l" rtl="0">
              <a:spcBef>
                <a:spcPts val="0"/>
              </a:spcBef>
              <a:spcAft>
                <a:spcPts val="0"/>
              </a:spcAft>
              <a:buNone/>
            </a:pPr>
            <a:endParaRPr sz="1600"/>
          </a:p>
        </p:txBody>
      </p:sp>
    </p:spTree>
  </p:cSld>
  <p:clrMapOvr>
    <a:masterClrMapping/>
  </p:clrMapOvr>
</p:sld>
</file>

<file path=ppt/theme/theme1.xml><?xml version="1.0" encoding="utf-8"?>
<a:theme xmlns:a="http://schemas.openxmlformats.org/drawingml/2006/main" name="Office Theme">
  <a:themeElements>
    <a:clrScheme name="Custom 84">
      <a:dk1>
        <a:srgbClr val="000000"/>
      </a:dk1>
      <a:lt1>
        <a:srgbClr val="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1095</Words>
  <Application>Microsoft Macintosh PowerPoint</Application>
  <PresentationFormat>Widescreen</PresentationFormat>
  <Paragraphs>123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Roboto Slab</vt:lpstr>
      <vt:lpstr>Roboto</vt:lpstr>
      <vt:lpstr>Calibri</vt:lpstr>
      <vt:lpstr>Arial</vt:lpstr>
      <vt:lpstr>Office Theme</vt:lpstr>
      <vt:lpstr> What is Classroom Connect?</vt:lpstr>
      <vt:lpstr>PowerPoint Presentation</vt:lpstr>
      <vt:lpstr>Classroom Connect Use Cases </vt:lpstr>
      <vt:lpstr>Website Snapshots </vt:lpstr>
      <vt:lpstr>Website Snapshots </vt:lpstr>
      <vt:lpstr>Entity Relationship Diagram (ERD)</vt:lpstr>
      <vt:lpstr>Relational Schema</vt:lpstr>
      <vt:lpstr>Entity Dictionary </vt:lpstr>
      <vt:lpstr>Final Database</vt:lpstr>
      <vt:lpstr>Final Website</vt:lpstr>
      <vt:lpstr>Challenging Queries</vt:lpstr>
      <vt:lpstr>Challenging Queries</vt:lpstr>
      <vt:lpstr>Challenges</vt:lpstr>
      <vt:lpstr>Classroom Connect Business Potential</vt:lpstr>
      <vt:lpstr>Lessons Learnt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What is Classroom Connect?</dc:title>
  <dc:creator>Mohamad Dalati</dc:creator>
  <cp:lastModifiedBy>Mohamad Dalati</cp:lastModifiedBy>
  <cp:revision>1</cp:revision>
  <dcterms:created xsi:type="dcterms:W3CDTF">2022-08-30T19:57:14Z</dcterms:created>
  <dcterms:modified xsi:type="dcterms:W3CDTF">2023-01-05T14:56:05Z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